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charts/chart1.xml" ContentType="application/vnd.openxmlformats-officedocument.drawingml.chart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8"/>
  </p:notesMasterIdLst>
  <p:sldIdLst>
    <p:sldId id="256" r:id="rId2"/>
    <p:sldId id="292" r:id="rId3"/>
    <p:sldId id="271" r:id="rId4"/>
    <p:sldId id="275" r:id="rId5"/>
    <p:sldId id="278" r:id="rId6"/>
    <p:sldId id="272" r:id="rId7"/>
    <p:sldId id="273" r:id="rId8"/>
    <p:sldId id="305" r:id="rId9"/>
    <p:sldId id="303" r:id="rId10"/>
    <p:sldId id="279" r:id="rId11"/>
    <p:sldId id="296" r:id="rId12"/>
    <p:sldId id="307" r:id="rId13"/>
    <p:sldId id="309" r:id="rId14"/>
    <p:sldId id="258" r:id="rId15"/>
    <p:sldId id="308" r:id="rId16"/>
    <p:sldId id="260" r:id="rId17"/>
    <p:sldId id="261" r:id="rId18"/>
    <p:sldId id="262" r:id="rId19"/>
    <p:sldId id="263" r:id="rId20"/>
    <p:sldId id="264" r:id="rId21"/>
    <p:sldId id="282" r:id="rId22"/>
    <p:sldId id="265" r:id="rId23"/>
    <p:sldId id="266" r:id="rId24"/>
    <p:sldId id="268" r:id="rId25"/>
    <p:sldId id="270" r:id="rId26"/>
    <p:sldId id="281" r:id="rId27"/>
  </p:sld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90B0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Orta Stil 2 - Vurgu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46" d="100"/>
          <a:sy n="146" d="100"/>
        </p:scale>
        <p:origin x="594" y="114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Relationship Id="rId8" Type="http://schemas.openxmlformats.org/officeDocument/2006/relationships/slide" Target="slides/slide7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affet AKDAĞ" userId="d7c5d4312454493c" providerId="LiveId" clId="{3DEFEFD8-9590-48AB-976A-484AF5B14E96}"/>
    <pc:docChg chg="custSel addSld delSld modSld sldOrd">
      <pc:chgData name="Saffet AKDAĞ" userId="d7c5d4312454493c" providerId="LiveId" clId="{3DEFEFD8-9590-48AB-976A-484AF5B14E96}" dt="2026-06-15T20:59:12.620" v="173"/>
      <pc:docMkLst>
        <pc:docMk/>
      </pc:docMkLst>
      <pc:sldChg chg="del">
        <pc:chgData name="Saffet AKDAĞ" userId="d7c5d4312454493c" providerId="LiveId" clId="{3DEFEFD8-9590-48AB-976A-484AF5B14E96}" dt="2026-06-15T17:01:06.635" v="123" actId="47"/>
        <pc:sldMkLst>
          <pc:docMk/>
          <pc:sldMk cId="0" sldId="259"/>
        </pc:sldMkLst>
      </pc:sldChg>
      <pc:sldChg chg="modSp mod">
        <pc:chgData name="Saffet AKDAĞ" userId="d7c5d4312454493c" providerId="LiveId" clId="{3DEFEFD8-9590-48AB-976A-484AF5B14E96}" dt="2026-06-15T20:56:05.621" v="163" actId="20577"/>
        <pc:sldMkLst>
          <pc:docMk/>
          <pc:sldMk cId="374389497" sldId="271"/>
        </pc:sldMkLst>
        <pc:spChg chg="mod">
          <ac:chgData name="Saffet AKDAĞ" userId="d7c5d4312454493c" providerId="LiveId" clId="{3DEFEFD8-9590-48AB-976A-484AF5B14E96}" dt="2026-06-15T20:55:43.758" v="133" actId="20577"/>
          <ac:spMkLst>
            <pc:docMk/>
            <pc:sldMk cId="374389497" sldId="271"/>
            <ac:spMk id="41" creationId="{00000000-0000-0000-0000-000000000000}"/>
          </ac:spMkLst>
        </pc:spChg>
        <pc:spChg chg="mod">
          <ac:chgData name="Saffet AKDAĞ" userId="d7c5d4312454493c" providerId="LiveId" clId="{3DEFEFD8-9590-48AB-976A-484AF5B14E96}" dt="2026-06-15T20:56:05.621" v="163" actId="20577"/>
          <ac:spMkLst>
            <pc:docMk/>
            <pc:sldMk cId="374389497" sldId="271"/>
            <ac:spMk id="42" creationId="{00000000-0000-0000-0000-000000000000}"/>
          </ac:spMkLst>
        </pc:spChg>
        <pc:spChg chg="mod">
          <ac:chgData name="Saffet AKDAĞ" userId="d7c5d4312454493c" providerId="LiveId" clId="{3DEFEFD8-9590-48AB-976A-484AF5B14E96}" dt="2026-06-15T20:55:56.495" v="147" actId="20577"/>
          <ac:spMkLst>
            <pc:docMk/>
            <pc:sldMk cId="374389497" sldId="271"/>
            <ac:spMk id="43" creationId="{00000000-0000-0000-0000-000000000000}"/>
          </ac:spMkLst>
        </pc:spChg>
      </pc:sldChg>
      <pc:sldChg chg="modSp mod ord">
        <pc:chgData name="Saffet AKDAĞ" userId="d7c5d4312454493c" providerId="LiveId" clId="{3DEFEFD8-9590-48AB-976A-484AF5B14E96}" dt="2026-06-15T20:57:56.443" v="165"/>
        <pc:sldMkLst>
          <pc:docMk/>
          <pc:sldMk cId="4272249198" sldId="273"/>
        </pc:sldMkLst>
        <pc:graphicFrameChg chg="modGraphic">
          <ac:chgData name="Saffet AKDAĞ" userId="d7c5d4312454493c" providerId="LiveId" clId="{3DEFEFD8-9590-48AB-976A-484AF5B14E96}" dt="2026-06-15T16:52:33.838" v="9" actId="20577"/>
          <ac:graphicFrameMkLst>
            <pc:docMk/>
            <pc:sldMk cId="4272249198" sldId="273"/>
            <ac:graphicFrameMk id="5" creationId="{00000000-0000-0000-0000-000000000000}"/>
          </ac:graphicFrameMkLst>
        </pc:graphicFrameChg>
      </pc:sldChg>
      <pc:sldChg chg="ord">
        <pc:chgData name="Saffet AKDAĞ" userId="d7c5d4312454493c" providerId="LiveId" clId="{3DEFEFD8-9590-48AB-976A-484AF5B14E96}" dt="2026-06-15T20:59:12.620" v="173"/>
        <pc:sldMkLst>
          <pc:docMk/>
          <pc:sldMk cId="3317108864" sldId="282"/>
        </pc:sldMkLst>
      </pc:sldChg>
      <pc:sldChg chg="del">
        <pc:chgData name="Saffet AKDAĞ" userId="d7c5d4312454493c" providerId="LiveId" clId="{3DEFEFD8-9590-48AB-976A-484AF5B14E96}" dt="2026-06-15T16:52:47.868" v="10" actId="47"/>
        <pc:sldMkLst>
          <pc:docMk/>
          <pc:sldMk cId="624344528" sldId="283"/>
        </pc:sldMkLst>
      </pc:sldChg>
      <pc:sldChg chg="modSp add mod">
        <pc:chgData name="Saffet AKDAĞ" userId="d7c5d4312454493c" providerId="LiveId" clId="{3DEFEFD8-9590-48AB-976A-484AF5B14E96}" dt="2026-06-15T16:56:20.857" v="119" actId="20577"/>
        <pc:sldMkLst>
          <pc:docMk/>
          <pc:sldMk cId="1510438019" sldId="296"/>
        </pc:sldMkLst>
        <pc:graphicFrameChg chg="modGraphic">
          <ac:chgData name="Saffet AKDAĞ" userId="d7c5d4312454493c" providerId="LiveId" clId="{3DEFEFD8-9590-48AB-976A-484AF5B14E96}" dt="2026-06-15T16:56:20.857" v="119" actId="20577"/>
          <ac:graphicFrameMkLst>
            <pc:docMk/>
            <pc:sldMk cId="1510438019" sldId="296"/>
            <ac:graphicFrameMk id="3" creationId="{9A6938FC-1F7A-FD03-2567-191D131E2FAF}"/>
          </ac:graphicFrameMkLst>
        </pc:graphicFrameChg>
      </pc:sldChg>
      <pc:sldChg chg="ord">
        <pc:chgData name="Saffet AKDAĞ" userId="d7c5d4312454493c" providerId="LiveId" clId="{3DEFEFD8-9590-48AB-976A-484AF5B14E96}" dt="2026-06-15T20:58:22.179" v="167"/>
        <pc:sldMkLst>
          <pc:docMk/>
          <pc:sldMk cId="694482535" sldId="305"/>
        </pc:sldMkLst>
      </pc:sldChg>
      <pc:sldChg chg="delSp mod">
        <pc:chgData name="Saffet AKDAĞ" userId="d7c5d4312454493c" providerId="LiveId" clId="{3DEFEFD8-9590-48AB-976A-484AF5B14E96}" dt="2026-06-15T16:59:19.407" v="122" actId="478"/>
        <pc:sldMkLst>
          <pc:docMk/>
          <pc:sldMk cId="2210419219" sldId="306"/>
        </pc:sldMkLst>
        <pc:spChg chg="del">
          <ac:chgData name="Saffet AKDAĞ" userId="d7c5d4312454493c" providerId="LiveId" clId="{3DEFEFD8-9590-48AB-976A-484AF5B14E96}" dt="2026-06-15T16:59:14.580" v="121" actId="478"/>
          <ac:spMkLst>
            <pc:docMk/>
            <pc:sldMk cId="2210419219" sldId="306"/>
            <ac:spMk id="2" creationId="{D3BAE405-9C27-BE9C-509F-B2A5DEA619F5}"/>
          </ac:spMkLst>
        </pc:spChg>
        <pc:spChg chg="del">
          <ac:chgData name="Saffet AKDAĞ" userId="d7c5d4312454493c" providerId="LiveId" clId="{3DEFEFD8-9590-48AB-976A-484AF5B14E96}" dt="2026-06-15T16:59:19.407" v="122" actId="478"/>
          <ac:spMkLst>
            <pc:docMk/>
            <pc:sldMk cId="2210419219" sldId="306"/>
            <ac:spMk id="3" creationId="{21ED3E86-4546-F840-D3B2-C84C68B8AFC0}"/>
          </ac:spMkLst>
        </pc:spChg>
      </pc:sldChg>
      <pc:sldChg chg="modSp add mod">
        <pc:chgData name="Saffet AKDAĞ" userId="d7c5d4312454493c" providerId="LiveId" clId="{3DEFEFD8-9590-48AB-976A-484AF5B14E96}" dt="2026-06-15T16:57:28.869" v="120" actId="20577"/>
        <pc:sldMkLst>
          <pc:docMk/>
          <pc:sldMk cId="111309481" sldId="307"/>
        </pc:sldMkLst>
        <pc:graphicFrameChg chg="modGraphic">
          <ac:chgData name="Saffet AKDAĞ" userId="d7c5d4312454493c" providerId="LiveId" clId="{3DEFEFD8-9590-48AB-976A-484AF5B14E96}" dt="2026-06-15T16:57:28.869" v="120" actId="20577"/>
          <ac:graphicFrameMkLst>
            <pc:docMk/>
            <pc:sldMk cId="111309481" sldId="307"/>
            <ac:graphicFrameMk id="3" creationId="{94FB0FA4-74EE-C014-3C08-86684300EA96}"/>
          </ac:graphicFrameMkLst>
        </pc:graphicFrame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tr-TR"/>
  <c:roundedCorners val="1"/>
  <c:style val="2"/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Devam</c:v>
                </c:pt>
              </c:strCache>
            </c:strRef>
          </c:tx>
          <c:spPr>
            <a:solidFill>
              <a:schemeClr val="accent1"/>
            </a:solidFill>
            <a:ln w="9525" cap="flat">
              <a:solidFill>
                <a:srgbClr val="F9F9F9"/>
              </a:solidFill>
              <a:prstDash val="solid"/>
              <a:round/>
            </a:ln>
            <a:effectLst/>
          </c:spPr>
          <c:dPt>
            <c:idx val="0"/>
            <c:bubble3D val="0"/>
            <c:spPr>
              <a:solidFill>
                <a:srgbClr val="2E7D5A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1-B665-4494-9CDF-BA98F283483C}"/>
              </c:ext>
            </c:extLst>
          </c:dPt>
          <c:dPt>
            <c:idx val="1"/>
            <c:bubble3D val="0"/>
            <c:spPr>
              <a:solidFill>
                <a:srgbClr val="B84040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3-B665-4494-9CDF-BA98F283483C}"/>
              </c:ext>
            </c:extLst>
          </c:dPt>
          <c:dPt>
            <c:idx val="2"/>
            <c:bubble3D val="0"/>
            <c:spPr>
              <a:solidFill>
                <a:srgbClr val="C8A951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5-B665-4494-9CDF-BA98F283483C}"/>
              </c:ext>
            </c:extLst>
          </c:dPt>
          <c:dLbls>
            <c:dLbl>
              <c:idx val="0"/>
              <c:numFmt formatCode="0%" sourceLinked="0"/>
              <c:spPr/>
              <c:txPr>
                <a:bodyPr/>
                <a:lstStyle/>
                <a:p>
                  <a:pPr>
                    <a:defRPr sz="1200" b="0" i="0" u="none" strike="noStrike">
                      <a:solidFill>
                        <a:srgbClr val="000000"/>
                      </a:solidFill>
                      <a:latin typeface="Arial"/>
                    </a:defRPr>
                  </a:pPr>
                  <a:endParaRPr lang="tr-TR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B665-4494-9CDF-BA98F283483C}"/>
                </c:ext>
              </c:extLst>
            </c:dLbl>
            <c:dLbl>
              <c:idx val="1"/>
              <c:numFmt formatCode="0%" sourceLinked="0"/>
              <c:spPr/>
              <c:txPr>
                <a:bodyPr/>
                <a:lstStyle/>
                <a:p>
                  <a:pPr>
                    <a:defRPr sz="1200" b="0" i="0" u="none" strike="noStrike">
                      <a:solidFill>
                        <a:srgbClr val="000000"/>
                      </a:solidFill>
                      <a:latin typeface="Arial"/>
                    </a:defRPr>
                  </a:pPr>
                  <a:endParaRPr lang="tr-TR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B665-4494-9CDF-BA98F283483C}"/>
                </c:ext>
              </c:extLst>
            </c:dLbl>
            <c:dLbl>
              <c:idx val="2"/>
              <c:numFmt formatCode="0%" sourceLinked="0"/>
              <c:spPr/>
              <c:txPr>
                <a:bodyPr/>
                <a:lstStyle/>
                <a:p>
                  <a:pPr>
                    <a:defRPr sz="1200" b="0" i="0" u="none" strike="noStrike">
                      <a:solidFill>
                        <a:srgbClr val="000000"/>
                      </a:solidFill>
                      <a:latin typeface="Arial"/>
                    </a:defRPr>
                  </a:pPr>
                  <a:endParaRPr lang="tr-TR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B665-4494-9CDF-BA98F283483C}"/>
                </c:ext>
              </c:extLst>
            </c:dLbl>
            <c:numFmt formatCode="0%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800" b="0" i="0" u="none" strike="noStrike">
                    <a:solidFill>
                      <a:srgbClr val="000000"/>
                    </a:solidFill>
                    <a:latin typeface="Arial"/>
                  </a:defRPr>
                </a:pPr>
                <a:endParaRPr lang="tr-TR"/>
              </a:p>
            </c:txPr>
            <c:dLblPos val="ctr"/>
            <c:showLegendKey val="0"/>
            <c:showVal val="0"/>
            <c:showCatName val="1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Sheet1!$A$2:$A$4</c:f>
              <c:strCache>
                <c:ptCount val="3"/>
                <c:pt idx="0">
                  <c:v>Devam Sorunu Yok</c:v>
                </c:pt>
                <c:pt idx="1">
                  <c:v>Devamsızlıktan Kalan</c:v>
                </c:pt>
                <c:pt idx="2">
                  <c:v>Zorunluluk Dışı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202</c:v>
                </c:pt>
                <c:pt idx="1">
                  <c:v>30</c:v>
                </c:pt>
                <c:pt idx="2">
                  <c:v>16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B665-4494-9CDF-BA98F283483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txPr>
        <a:bodyPr/>
        <a:lstStyle/>
        <a:p>
          <a:pPr>
            <a:defRPr sz="850"/>
          </a:pPr>
          <a:endParaRPr lang="tr-TR"/>
        </a:p>
      </c:txPr>
    </c:legend>
    <c:plotVisOnly val="1"/>
    <c:dispBlanksAs val="span"/>
    <c:showDLblsOverMax val="1"/>
  </c:chart>
  <c:spPr>
    <a:solidFill>
      <a:srgbClr val="FFFFFF"/>
    </a:solidFill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22885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idx="1"/>
          </p:nvPr>
        </p:nvSpPr>
        <p:spPr>
          <a:xfrm>
            <a:off x="2913063" y="0"/>
            <a:ext cx="222885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BE66813-10A5-4CEC-AA96-0A6106B836FF}" type="datetimeFigureOut">
              <a:rPr lang="tr-TR" smtClean="0"/>
              <a:t>16.06.2026</a:t>
            </a:fld>
            <a:endParaRPr lang="tr-TR"/>
          </a:p>
        </p:txBody>
      </p:sp>
      <p:sp>
        <p:nvSpPr>
          <p:cNvPr id="4" name="Slayt Görüntüsü Yer Tutucusu 3"/>
          <p:cNvSpPr>
            <a:spLocks noGrp="1" noRot="1" noChangeAspect="1"/>
          </p:cNvSpPr>
          <p:nvPr>
            <p:ph type="sldImg" idx="2"/>
          </p:nvPr>
        </p:nvSpPr>
        <p:spPr>
          <a:xfrm>
            <a:off x="-47625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Not Yer Tutucusu 4"/>
          <p:cNvSpPr>
            <a:spLocks noGrp="1"/>
          </p:cNvSpPr>
          <p:nvPr>
            <p:ph type="body" sz="quarter" idx="3"/>
          </p:nvPr>
        </p:nvSpPr>
        <p:spPr>
          <a:xfrm>
            <a:off x="514350" y="4343400"/>
            <a:ext cx="41148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22885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5"/>
          </p:nvPr>
        </p:nvSpPr>
        <p:spPr>
          <a:xfrm>
            <a:off x="2913063" y="8685213"/>
            <a:ext cx="222885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9FE17F9-CBE6-402B-8209-337E7AEA111F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8585137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414864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999774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332712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947391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466578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880304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747526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A9860D-3995-013B-8D58-78AEBA434E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5059B22-C1D8-D58D-735B-5A10CDA6A76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39E2A2D-5FB2-FAA0-7880-55018513324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1D39A6B-E3E2-68B5-A146-36A91A11E5D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223184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364446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097512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302632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şlık ve İçerik" type="obj">
  <p:cSld name="Başlık ve İçerik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5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5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342900" lvl="0" indent="-257175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685800" lvl="1" indent="-257175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028700" lvl="2" indent="-257175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371600" lvl="3" indent="-257175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1714500" lvl="4" indent="-257175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057400" lvl="5" indent="-257175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2400300" lvl="6" indent="-257175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2743200" lvl="7" indent="-257175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3086100" lvl="8" indent="-257175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0" name="Google Shape;20;p5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5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456982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image" Target="../media/image2.jpeg"/><Relationship Id="rId7" Type="http://schemas.openxmlformats.org/officeDocument/2006/relationships/image" Target="../media/image7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hyperlink" Target="http://unis.tarsus.edu.tr/akademisyen-detay/nerminpunar" TargetMode="External"/><Relationship Id="rId13" Type="http://schemas.openxmlformats.org/officeDocument/2006/relationships/image" Target="../media/image12.jpeg"/><Relationship Id="rId18" Type="http://schemas.openxmlformats.org/officeDocument/2006/relationships/hyperlink" Target="http://unis.tarsus.edu.tr/akademisyen-detay/senacevizci" TargetMode="External"/><Relationship Id="rId3" Type="http://schemas.openxmlformats.org/officeDocument/2006/relationships/image" Target="../media/image4.jpeg"/><Relationship Id="rId21" Type="http://schemas.openxmlformats.org/officeDocument/2006/relationships/hyperlink" Target="http://unis.tarsus.edu.tr/akademisyen-detay/semrakaraali" TargetMode="External"/><Relationship Id="rId7" Type="http://schemas.openxmlformats.org/officeDocument/2006/relationships/image" Target="../media/image10.jpeg"/><Relationship Id="rId12" Type="http://schemas.openxmlformats.org/officeDocument/2006/relationships/hyperlink" Target="http://unis.tarsus.edu.tr/akademisyen-detay/hacimehmetocal" TargetMode="External"/><Relationship Id="rId17" Type="http://schemas.openxmlformats.org/officeDocument/2006/relationships/image" Target="../media/image14.jpeg"/><Relationship Id="rId2" Type="http://schemas.openxmlformats.org/officeDocument/2006/relationships/notesSlide" Target="../notesSlides/notesSlide4.xml"/><Relationship Id="rId16" Type="http://schemas.openxmlformats.org/officeDocument/2006/relationships/hyperlink" Target="http://unis.tarsus.edu.tr/akademisyen-detay/sehertanboga" TargetMode="External"/><Relationship Id="rId20" Type="http://schemas.openxmlformats.org/officeDocument/2006/relationships/hyperlink" Target="http://unis.tarsus.edu.tr/akademisyen-detay/nartkoc" TargetMode="External"/><Relationship Id="rId1" Type="http://schemas.openxmlformats.org/officeDocument/2006/relationships/slideLayout" Target="../slideLayouts/slideLayout1.xml"/><Relationship Id="rId6" Type="http://schemas.openxmlformats.org/officeDocument/2006/relationships/hyperlink" Target="http://unis.tarsus.edu.tr/akademisyen-detay/meltemkaygusuz" TargetMode="External"/><Relationship Id="rId11" Type="http://schemas.openxmlformats.org/officeDocument/2006/relationships/image" Target="../media/image11.png"/><Relationship Id="rId5" Type="http://schemas.openxmlformats.org/officeDocument/2006/relationships/image" Target="../media/image9.jpeg"/><Relationship Id="rId15" Type="http://schemas.openxmlformats.org/officeDocument/2006/relationships/image" Target="../media/image13.jpeg"/><Relationship Id="rId10" Type="http://schemas.openxmlformats.org/officeDocument/2006/relationships/hyperlink" Target="http://unis.tarsus.edu.tr/akademisyen-detay/esraerden" TargetMode="External"/><Relationship Id="rId19" Type="http://schemas.openxmlformats.org/officeDocument/2006/relationships/image" Target="../media/image15.jpeg"/><Relationship Id="rId4" Type="http://schemas.openxmlformats.org/officeDocument/2006/relationships/hyperlink" Target="http://unis.tarsus.edu.tr/akademisyen-detay/ecemeker" TargetMode="External"/><Relationship Id="rId9" Type="http://schemas.openxmlformats.org/officeDocument/2006/relationships/image" Target="../media/image3.jpeg"/><Relationship Id="rId14" Type="http://schemas.openxmlformats.org/officeDocument/2006/relationships/hyperlink" Target="http://unis.tarsus.edu.tr/akademisyen-detay/ezgigungor" TargetMode="External"/><Relationship Id="rId22" Type="http://schemas.openxmlformats.org/officeDocument/2006/relationships/image" Target="../media/image16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jpeg"/><Relationship Id="rId3" Type="http://schemas.openxmlformats.org/officeDocument/2006/relationships/hyperlink" Target="http://unis.tarsus.edu.tr/akademisyen-detay/nartkoc" TargetMode="External"/><Relationship Id="rId7" Type="http://schemas.openxmlformats.org/officeDocument/2006/relationships/image" Target="../media/image19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://unis.tarsus.edu.tr/akademisyen-detay/nartkoc" TargetMode="Externa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e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3.jpeg"/><Relationship Id="rId4" Type="http://schemas.openxmlformats.org/officeDocument/2006/relationships/image" Target="../media/image22.jp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A2A5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64592" cy="5143500"/>
          </a:xfrm>
          <a:prstGeom prst="rect">
            <a:avLst/>
          </a:prstGeom>
          <a:solidFill>
            <a:srgbClr val="C8A951"/>
          </a:solidFill>
          <a:ln/>
        </p:spPr>
      </p:sp>
      <p:sp>
        <p:nvSpPr>
          <p:cNvPr id="3" name="Shape 1"/>
          <p:cNvSpPr/>
          <p:nvPr/>
        </p:nvSpPr>
        <p:spPr>
          <a:xfrm>
            <a:off x="411480" y="457200"/>
            <a:ext cx="1828800" cy="502920"/>
          </a:xfrm>
          <a:prstGeom prst="rect">
            <a:avLst/>
          </a:prstGeom>
          <a:solidFill>
            <a:srgbClr val="2D4080"/>
          </a:solidFill>
          <a:ln w="19050">
            <a:solidFill>
              <a:srgbClr val="C8A951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411480" y="457200"/>
            <a:ext cx="18288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800" b="1" dirty="0">
                <a:solidFill>
                  <a:srgbClr val="C8A951"/>
                </a:solidFill>
              </a:rPr>
              <a:t>TARSUS ÜNİVERSİTESİ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411480" y="1051560"/>
            <a:ext cx="82296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kern="0" spc="300" dirty="0">
                <a:solidFill>
                  <a:srgbClr val="C8A951"/>
                </a:solidFill>
              </a:rPr>
              <a:t>YABANCI DİLLER YÜKSEKOKULU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411480" y="1554480"/>
            <a:ext cx="8229600" cy="17373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3600" b="1" dirty="0">
                <a:solidFill>
                  <a:srgbClr val="FFFFFF"/>
                </a:solidFill>
              </a:rPr>
              <a:t>2025–2026 AKADEMİK YIL</a:t>
            </a:r>
            <a:r>
              <a:rPr lang="tr-TR" sz="3600" b="1" dirty="0">
                <a:solidFill>
                  <a:srgbClr val="FFFFFF"/>
                </a:solidFill>
              </a:rPr>
              <a:t>I</a:t>
            </a:r>
            <a:endParaRPr lang="en-US" sz="3600" dirty="0"/>
          </a:p>
          <a:p>
            <a:pPr marL="0" indent="0">
              <a:buNone/>
            </a:pPr>
            <a:r>
              <a:rPr lang="en-US" sz="3600" b="1" dirty="0">
                <a:solidFill>
                  <a:srgbClr val="FFFFFF"/>
                </a:solidFill>
              </a:rPr>
              <a:t>DEĞERLENDİRMESİ</a:t>
            </a:r>
            <a:endParaRPr lang="en-US" sz="3600" dirty="0"/>
          </a:p>
        </p:txBody>
      </p:sp>
      <p:sp>
        <p:nvSpPr>
          <p:cNvPr id="7" name="Shape 5"/>
          <p:cNvSpPr/>
          <p:nvPr/>
        </p:nvSpPr>
        <p:spPr>
          <a:xfrm>
            <a:off x="411480" y="3383280"/>
            <a:ext cx="1645920" cy="45720"/>
          </a:xfrm>
          <a:prstGeom prst="rect">
            <a:avLst/>
          </a:prstGeom>
          <a:solidFill>
            <a:srgbClr val="C8A951"/>
          </a:solidFill>
          <a:ln/>
        </p:spPr>
      </p:sp>
      <p:sp>
        <p:nvSpPr>
          <p:cNvPr id="8" name="Text 6"/>
          <p:cNvSpPr/>
          <p:nvPr/>
        </p:nvSpPr>
        <p:spPr>
          <a:xfrm>
            <a:off x="411480" y="3520440"/>
            <a:ext cx="7315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kern="0" spc="150" dirty="0">
                <a:solidFill>
                  <a:srgbClr val="AABBDD"/>
                </a:solidFill>
              </a:rPr>
              <a:t>AKADEMİK KURUL TOPLANTISI  •  </a:t>
            </a:r>
            <a:r>
              <a:rPr lang="tr-TR" sz="1100" kern="0" spc="150" dirty="0">
                <a:solidFill>
                  <a:srgbClr val="AABBDD"/>
                </a:solidFill>
              </a:rPr>
              <a:t>16 </a:t>
            </a:r>
            <a:r>
              <a:rPr lang="en-US" sz="1100" kern="0" spc="150" dirty="0">
                <a:solidFill>
                  <a:srgbClr val="AABBDD"/>
                </a:solidFill>
              </a:rPr>
              <a:t>HAZİRAN 2026</a:t>
            </a:r>
            <a:endParaRPr lang="en-US" sz="1100" dirty="0"/>
          </a:p>
        </p:txBody>
      </p:sp>
      <p:sp>
        <p:nvSpPr>
          <p:cNvPr id="10" name="Shape 8"/>
          <p:cNvSpPr/>
          <p:nvPr/>
        </p:nvSpPr>
        <p:spPr>
          <a:xfrm>
            <a:off x="6858000" y="-731520"/>
            <a:ext cx="4114800" cy="4114800"/>
          </a:xfrm>
          <a:prstGeom prst="ellipse">
            <a:avLst/>
          </a:prstGeom>
          <a:solidFill>
            <a:srgbClr val="FFFFFF">
              <a:alpha val="7000"/>
            </a:srgbClr>
          </a:solidFill>
          <a:ln/>
        </p:spPr>
      </p:sp>
      <p:sp>
        <p:nvSpPr>
          <p:cNvPr id="11" name="Shape 9"/>
          <p:cNvSpPr/>
          <p:nvPr/>
        </p:nvSpPr>
        <p:spPr>
          <a:xfrm>
            <a:off x="7498080" y="2286000"/>
            <a:ext cx="2743200" cy="2743200"/>
          </a:xfrm>
          <a:prstGeom prst="ellipse">
            <a:avLst/>
          </a:prstGeom>
          <a:solidFill>
            <a:srgbClr val="FFFFFF">
              <a:alpha val="5000"/>
            </a:srgbClr>
          </a:solidFill>
          <a:ln/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220718" y="907868"/>
            <a:ext cx="8686800" cy="3049277"/>
          </a:xfrm>
        </p:spPr>
        <p:txBody>
          <a:bodyPr>
            <a:noAutofit/>
          </a:bodyPr>
          <a:lstStyle/>
          <a:p>
            <a:pPr algn="just"/>
            <a:r>
              <a:rPr lang="tr-TR" sz="3600" dirty="0"/>
              <a:t>Yabancı Diller Yüksekokulumuz  2021 yılında Cumhurbaşkanı Kararı ile Rektörlüğe bağlı olarak kurulmuştur.  Beraberinde Rektörlüğe bağlı Ortak Dersler Bölümü'nde yabancı dil derslerini yürüten öğretim elemanlarının kadrosu Yüksekokulumuza aktarılmıştır.</a:t>
            </a:r>
          </a:p>
        </p:txBody>
      </p:sp>
    </p:spTree>
    <p:extLst>
      <p:ext uri="{BB962C8B-B14F-4D97-AF65-F5344CB8AC3E}">
        <p14:creationId xmlns:p14="http://schemas.microsoft.com/office/powerpoint/2010/main" val="39766829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6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-51272"/>
            <a:ext cx="9144000" cy="453349"/>
          </a:xfrm>
          <a:prstGeom prst="rect">
            <a:avLst/>
          </a:prstGeom>
          <a:solidFill>
            <a:srgbClr val="1A2A5E"/>
          </a:solidFill>
          <a:ln/>
        </p:spPr>
      </p:sp>
      <p:sp>
        <p:nvSpPr>
          <p:cNvPr id="3" name="Text 1"/>
          <p:cNvSpPr/>
          <p:nvPr/>
        </p:nvSpPr>
        <p:spPr>
          <a:xfrm>
            <a:off x="365760" y="0"/>
            <a:ext cx="8343738" cy="4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tr-TR" sz="1800" b="1" dirty="0">
                <a:solidFill>
                  <a:srgbClr val="FFFFFF"/>
                </a:solidFill>
              </a:rPr>
              <a:t>YÖNETİM</a:t>
            </a:r>
            <a:endParaRPr lang="en-US" sz="1800" dirty="0"/>
          </a:p>
        </p:txBody>
      </p:sp>
      <p:pic>
        <p:nvPicPr>
          <p:cNvPr id="2050" name="Picture 2" descr="http://pbs.tarsus.edu.tr/Files/Personel/1707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12557" y="466928"/>
            <a:ext cx="1705653" cy="14856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5" name="Text 10"/>
          <p:cNvSpPr/>
          <p:nvPr/>
        </p:nvSpPr>
        <p:spPr>
          <a:xfrm>
            <a:off x="3965248" y="2037112"/>
            <a:ext cx="1858956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tr-TR" sz="1200" b="1" dirty="0"/>
              <a:t>Prof. Dr. Saffet AKDAĞ</a:t>
            </a:r>
            <a:endParaRPr lang="tr-TR" sz="1200" dirty="0"/>
          </a:p>
          <a:p>
            <a:r>
              <a:rPr lang="tr-TR" sz="1200" dirty="0"/>
              <a:t>   Yüksekokul Müdürü</a:t>
            </a:r>
          </a:p>
        </p:txBody>
      </p:sp>
      <p:pic>
        <p:nvPicPr>
          <p:cNvPr id="2052" name="Picture 4" descr="http://pbs.tarsus.edu.tr/Files/Personel/1744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901" y="2311433"/>
            <a:ext cx="1776921" cy="15033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http://pbs.tarsus.edu.tr/Files/Personel/2436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0399" y="2311432"/>
            <a:ext cx="1556425" cy="15033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http://pbs.tarsus.edu.tr/Files/Personel/3253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12556" y="3522811"/>
            <a:ext cx="1705653" cy="12372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" name="Text 10"/>
          <p:cNvSpPr/>
          <p:nvPr/>
        </p:nvSpPr>
        <p:spPr>
          <a:xfrm>
            <a:off x="136187" y="3844652"/>
            <a:ext cx="2678348" cy="378165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sv-SE" sz="1000" b="1" dirty="0"/>
              <a:t>Öğr. Gör. Dr. N</a:t>
            </a:r>
            <a:r>
              <a:rPr lang="tr-TR" sz="1000" b="1" dirty="0"/>
              <a:t>ermin</a:t>
            </a:r>
            <a:r>
              <a:rPr lang="sv-SE" sz="1000" b="1" dirty="0"/>
              <a:t> PUNAR ÖZÇELİK</a:t>
            </a:r>
            <a:r>
              <a:rPr lang="tr-TR" sz="1000" dirty="0"/>
              <a:t>   </a:t>
            </a:r>
          </a:p>
          <a:p>
            <a:pPr algn="ctr"/>
            <a:r>
              <a:rPr lang="tr-TR" sz="1200" dirty="0"/>
              <a:t>Yüksekokul Müdür Yrd.</a:t>
            </a:r>
          </a:p>
        </p:txBody>
      </p:sp>
      <p:sp>
        <p:nvSpPr>
          <p:cNvPr id="42" name="Text 10"/>
          <p:cNvSpPr/>
          <p:nvPr/>
        </p:nvSpPr>
        <p:spPr>
          <a:xfrm>
            <a:off x="3712329" y="4858644"/>
            <a:ext cx="1858956" cy="20225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tr-TR" sz="1200" b="1" dirty="0"/>
              <a:t>Seyfettin ALP</a:t>
            </a:r>
            <a:endParaRPr lang="tr-TR" sz="1200" dirty="0"/>
          </a:p>
          <a:p>
            <a:pPr algn="ctr"/>
            <a:r>
              <a:rPr lang="tr-TR" sz="1200" dirty="0"/>
              <a:t>   Yüksekokul Sekreteri</a:t>
            </a:r>
          </a:p>
        </p:txBody>
      </p:sp>
      <p:sp>
        <p:nvSpPr>
          <p:cNvPr id="43" name="Text 10"/>
          <p:cNvSpPr/>
          <p:nvPr/>
        </p:nvSpPr>
        <p:spPr>
          <a:xfrm>
            <a:off x="6465652" y="3869377"/>
            <a:ext cx="2678348" cy="35668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sv-SE" sz="1000" b="1" dirty="0"/>
              <a:t>Öğr. Gör. </a:t>
            </a:r>
            <a:r>
              <a:rPr lang="tr-TR" sz="1000" b="1" dirty="0"/>
              <a:t>Şamil </a:t>
            </a:r>
            <a:r>
              <a:rPr lang="tr-TR" sz="1000" b="1" dirty="0" err="1"/>
              <a:t>Nart</a:t>
            </a:r>
            <a:r>
              <a:rPr lang="tr-TR" sz="1000" b="1" dirty="0"/>
              <a:t> KOÇ</a:t>
            </a:r>
            <a:endParaRPr lang="tr-TR" sz="1000" dirty="0"/>
          </a:p>
          <a:p>
            <a:pPr algn="ctr"/>
            <a:r>
              <a:rPr lang="tr-TR" sz="1200" dirty="0"/>
              <a:t>Yüksekokul Müdür Yrd.</a:t>
            </a:r>
          </a:p>
        </p:txBody>
      </p:sp>
    </p:spTree>
    <p:extLst>
      <p:ext uri="{BB962C8B-B14F-4D97-AF65-F5344CB8AC3E}">
        <p14:creationId xmlns:p14="http://schemas.microsoft.com/office/powerpoint/2010/main" val="3743894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6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-51272"/>
            <a:ext cx="9144000" cy="680936"/>
          </a:xfrm>
          <a:prstGeom prst="rect">
            <a:avLst/>
          </a:prstGeom>
          <a:solidFill>
            <a:srgbClr val="1A2A5E"/>
          </a:solidFill>
          <a:ln/>
        </p:spPr>
      </p:sp>
      <p:sp>
        <p:nvSpPr>
          <p:cNvPr id="3" name="Text 1"/>
          <p:cNvSpPr/>
          <p:nvPr/>
        </p:nvSpPr>
        <p:spPr>
          <a:xfrm>
            <a:off x="365760" y="0"/>
            <a:ext cx="8412480" cy="57382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tr-TR" sz="1800" b="1" dirty="0">
                <a:solidFill>
                  <a:srgbClr val="FFFFFF"/>
                </a:solidFill>
              </a:rPr>
              <a:t>YÜKSEKOKUL YÖNETİM KURULU</a:t>
            </a:r>
            <a:endParaRPr lang="en-US" sz="1800" dirty="0"/>
          </a:p>
        </p:txBody>
      </p:sp>
      <p:pic>
        <p:nvPicPr>
          <p:cNvPr id="2050" name="Picture 2" descr="http://pbs.tarsus.edu.tr/Files/Personel/1707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5905" y="737142"/>
            <a:ext cx="1705653" cy="13950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5" name="Text 10"/>
          <p:cNvSpPr/>
          <p:nvPr/>
        </p:nvSpPr>
        <p:spPr>
          <a:xfrm>
            <a:off x="1084042" y="2271530"/>
            <a:ext cx="1858956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tr-TR" sz="1200" b="1" dirty="0"/>
              <a:t>Prof. Dr. SAFFET AKDAĞ</a:t>
            </a:r>
            <a:endParaRPr lang="tr-TR" sz="1200" dirty="0"/>
          </a:p>
          <a:p>
            <a:r>
              <a:rPr lang="tr-TR" sz="1200" dirty="0"/>
              <a:t>   Yüksekokul Müdürü</a:t>
            </a:r>
          </a:p>
        </p:txBody>
      </p:sp>
      <p:pic>
        <p:nvPicPr>
          <p:cNvPr id="2052" name="Picture 4" descr="http://pbs.tarsus.edu.tr/Files/Personel/1744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65767" y="746172"/>
            <a:ext cx="1776921" cy="1385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" name="Text 10"/>
          <p:cNvSpPr/>
          <p:nvPr/>
        </p:nvSpPr>
        <p:spPr>
          <a:xfrm>
            <a:off x="3074504" y="2248758"/>
            <a:ext cx="2272748" cy="378165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sv-SE" sz="1000" b="1" dirty="0"/>
              <a:t>Öğr. Gör. Dr. NERMİN PUNAR ÖZÇELİK</a:t>
            </a:r>
            <a:r>
              <a:rPr lang="tr-TR" sz="1000" dirty="0"/>
              <a:t>   </a:t>
            </a:r>
          </a:p>
          <a:p>
            <a:pPr algn="ctr"/>
            <a:r>
              <a:rPr lang="tr-TR" sz="1200" dirty="0"/>
              <a:t>Yüksekokul Müdür Yrd.</a:t>
            </a:r>
          </a:p>
        </p:txBody>
      </p:sp>
      <p:sp>
        <p:nvSpPr>
          <p:cNvPr id="42" name="Text 10"/>
          <p:cNvSpPr/>
          <p:nvPr/>
        </p:nvSpPr>
        <p:spPr>
          <a:xfrm>
            <a:off x="3965248" y="4847006"/>
            <a:ext cx="1858956" cy="20225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endParaRPr lang="tr-TR" sz="1200" dirty="0"/>
          </a:p>
        </p:txBody>
      </p:sp>
      <p:sp>
        <p:nvSpPr>
          <p:cNvPr id="43" name="Text 10"/>
          <p:cNvSpPr/>
          <p:nvPr/>
        </p:nvSpPr>
        <p:spPr>
          <a:xfrm>
            <a:off x="5504614" y="2209078"/>
            <a:ext cx="2678348" cy="3128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sv-SE" sz="1000" b="1" dirty="0"/>
              <a:t>Öğr. Gör. </a:t>
            </a:r>
            <a:r>
              <a:rPr lang="tr-TR" sz="1000" b="1" dirty="0"/>
              <a:t>ŞAMİL NART KOÇ</a:t>
            </a:r>
            <a:endParaRPr lang="tr-TR" sz="1000" dirty="0"/>
          </a:p>
          <a:p>
            <a:pPr algn="ctr"/>
            <a:r>
              <a:rPr lang="tr-TR" sz="1200" dirty="0"/>
              <a:t>Yüksekokul Müdür Yrd.</a:t>
            </a:r>
          </a:p>
        </p:txBody>
      </p:sp>
      <p:pic>
        <p:nvPicPr>
          <p:cNvPr id="12" name="Picture 6" descr="http://pbs.tarsus.edu.tr/Files/Personel/2436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65576" y="746216"/>
            <a:ext cx="1556425" cy="1385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http://pbs.tarsus.edu.tr/Files/Personel/1719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0518" y="3221836"/>
            <a:ext cx="1556426" cy="14267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Text 10"/>
          <p:cNvSpPr/>
          <p:nvPr/>
        </p:nvSpPr>
        <p:spPr>
          <a:xfrm>
            <a:off x="528533" y="4736399"/>
            <a:ext cx="2678348" cy="3128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tr-TR" sz="1000" b="1" dirty="0"/>
              <a:t>Prof. Dr. KEMAL EYÜBOĞLU</a:t>
            </a:r>
            <a:endParaRPr lang="tr-TR" sz="1000" dirty="0"/>
          </a:p>
          <a:p>
            <a:pPr algn="ctr"/>
            <a:r>
              <a:rPr lang="tr-TR" sz="1200" dirty="0"/>
              <a:t>Yüksekokul Yönetim Kurulu Üyesi</a:t>
            </a:r>
          </a:p>
        </p:txBody>
      </p:sp>
      <p:pic>
        <p:nvPicPr>
          <p:cNvPr id="3076" name="Picture 4" descr="http://pbs.tarsus.edu.tr/Files/Personel/edd78702-214f-4661-bc5c-8ac03dc004c8.jpe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65159" y="3221836"/>
            <a:ext cx="1776922" cy="14267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http://pbs.tarsus.edu.tr/Files/Personel/3101.jp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56802" y="3154017"/>
            <a:ext cx="1565199" cy="14378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Text 10"/>
          <p:cNvSpPr/>
          <p:nvPr/>
        </p:nvSpPr>
        <p:spPr>
          <a:xfrm>
            <a:off x="2942998" y="4724334"/>
            <a:ext cx="2678348" cy="3128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tr-TR" sz="1000" b="1" dirty="0"/>
              <a:t>Doç. Dr. ÖZLEM İPEK</a:t>
            </a:r>
            <a:endParaRPr lang="tr-TR" sz="1000" dirty="0"/>
          </a:p>
          <a:p>
            <a:pPr algn="ctr"/>
            <a:r>
              <a:rPr lang="tr-TR" sz="1200" dirty="0"/>
              <a:t>Yüksekokul Yönetim Kurulu Üyesi</a:t>
            </a:r>
          </a:p>
        </p:txBody>
      </p:sp>
      <p:sp>
        <p:nvSpPr>
          <p:cNvPr id="19" name="Text 10"/>
          <p:cNvSpPr/>
          <p:nvPr/>
        </p:nvSpPr>
        <p:spPr>
          <a:xfrm>
            <a:off x="5903842" y="4720302"/>
            <a:ext cx="2339009" cy="3128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tr-TR" sz="1000" b="1" dirty="0"/>
              <a:t>Doç. Dr. VEYSEL ALCAN</a:t>
            </a:r>
            <a:endParaRPr lang="tr-TR" sz="1000" dirty="0"/>
          </a:p>
          <a:p>
            <a:pPr algn="ctr"/>
            <a:r>
              <a:rPr lang="tr-TR" sz="1200" dirty="0"/>
              <a:t>Yüksekokul Yönetim Kurulu Üyesi</a:t>
            </a:r>
          </a:p>
        </p:txBody>
      </p:sp>
    </p:spTree>
    <p:extLst>
      <p:ext uri="{BB962C8B-B14F-4D97-AF65-F5344CB8AC3E}">
        <p14:creationId xmlns:p14="http://schemas.microsoft.com/office/powerpoint/2010/main" val="312753948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6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-51272"/>
            <a:ext cx="9144000" cy="680936"/>
          </a:xfrm>
          <a:prstGeom prst="rect">
            <a:avLst/>
          </a:prstGeom>
          <a:solidFill>
            <a:srgbClr val="1A2A5E"/>
          </a:solidFill>
          <a:ln/>
        </p:spPr>
      </p:sp>
      <p:sp>
        <p:nvSpPr>
          <p:cNvPr id="3" name="Text 1"/>
          <p:cNvSpPr/>
          <p:nvPr/>
        </p:nvSpPr>
        <p:spPr>
          <a:xfrm>
            <a:off x="365760" y="0"/>
            <a:ext cx="8412480" cy="57382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tr-TR" sz="1800" b="1" dirty="0">
                <a:solidFill>
                  <a:srgbClr val="FFFFFF"/>
                </a:solidFill>
              </a:rPr>
              <a:t>AKADEMİK PERSONEL</a:t>
            </a:r>
            <a:endParaRPr lang="en-US" sz="1800" dirty="0"/>
          </a:p>
        </p:txBody>
      </p:sp>
      <p:sp>
        <p:nvSpPr>
          <p:cNvPr id="41" name="Text 10"/>
          <p:cNvSpPr/>
          <p:nvPr/>
        </p:nvSpPr>
        <p:spPr>
          <a:xfrm>
            <a:off x="2252521" y="2203582"/>
            <a:ext cx="2272748" cy="1944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sv-SE" sz="800" b="1" dirty="0"/>
              <a:t>Öğr. Gör. Dr. NERMİN PUNAR ÖZÇELİK</a:t>
            </a:r>
            <a:r>
              <a:rPr lang="tr-TR" sz="800" dirty="0"/>
              <a:t>   </a:t>
            </a:r>
          </a:p>
        </p:txBody>
      </p:sp>
      <p:pic>
        <p:nvPicPr>
          <p:cNvPr id="12" name="Picture 6" descr="http://pbs.tarsus.edu.tr/Files/Personel/2436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57548" y="3834206"/>
            <a:ext cx="1780935" cy="11846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2" name="Picture 2" descr="Öğr. Gör. Dr. ECEM EKER UKA">
            <a:hlinkClick r:id="rId4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154" y="664568"/>
            <a:ext cx="1717101" cy="14181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1" name="Picture 4" descr="Öğr. Gör. Dr. MELTEM KAYGUSUZ">
            <a:hlinkClick r:id="rId6"/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6653" y="657469"/>
            <a:ext cx="1833439" cy="14075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6" descr="Öğr. Gör. Dr. NERMİN PUNAR ÖZÇELİK">
            <a:hlinkClick r:id="rId8"/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57549" y="667348"/>
            <a:ext cx="1818557" cy="14116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9" name="Picture 10" descr="Öğr. Gör. ESRA ERDEN">
            <a:hlinkClick r:id="rId10"/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851" y="2393757"/>
            <a:ext cx="1671705" cy="12294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14" descr="Öğr. Gör. HACİ MEHMET ÖCAL">
            <a:hlinkClick r:id="rId12"/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5572" y="2412691"/>
            <a:ext cx="1811148" cy="12069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7" name="Picture 12" descr="Öğr. Gör. EZGİ GÜNGÖR">
            <a:hlinkClick r:id="rId14"/>
          </p:cNvPr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57549" y="2429035"/>
            <a:ext cx="1786437" cy="11941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16" descr="Öğr. Gör. SEHER TANBOĞA KARABULUT">
            <a:hlinkClick r:id="rId16"/>
          </p:cNvPr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10973" y="2405429"/>
            <a:ext cx="1738035" cy="12130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18" descr="Öğr. Gör. SENA CEVİZCİ">
            <a:hlinkClick r:id="rId18"/>
          </p:cNvPr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154" y="3846929"/>
            <a:ext cx="1717101" cy="11923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3" name="Picture 20" descr="Öğr. Gör. ŞAMİL NART KOÇ">
            <a:hlinkClick r:id="rId20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8202275"/>
            <a:ext cx="2571750" cy="2686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8" descr="Öğr. Gör. Dr. SEMRA KARAALİ">
            <a:hlinkClick r:id="rId21"/>
          </p:cNvPr>
          <p:cNvPicPr>
            <a:picLocks noChangeAspect="1" noChangeArrowheads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82485" y="645546"/>
            <a:ext cx="1709252" cy="13931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 10"/>
          <p:cNvSpPr>
            <a:spLocks noChangeArrowheads="1"/>
          </p:cNvSpPr>
          <p:nvPr/>
        </p:nvSpPr>
        <p:spPr bwMode="auto">
          <a:xfrm>
            <a:off x="4586313" y="2189906"/>
            <a:ext cx="1985963" cy="1820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v-SE" sz="8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Öğr. Gör. Dr. MELTEM KAYGUSUZ</a:t>
            </a:r>
            <a:r>
              <a:rPr kumimoji="0" lang="tr-TR" sz="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  </a:t>
            </a:r>
            <a:endParaRPr kumimoji="0" lang="tr-TR" sz="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8" name="Rectangle 11"/>
          <p:cNvSpPr>
            <a:spLocks noChangeArrowheads="1"/>
          </p:cNvSpPr>
          <p:nvPr/>
        </p:nvSpPr>
        <p:spPr bwMode="auto">
          <a:xfrm>
            <a:off x="131154" y="2185973"/>
            <a:ext cx="1561459" cy="1982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v-SE" sz="8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Öğr. Gör. Dr. ECEM EKER UKA</a:t>
            </a:r>
            <a:r>
              <a:rPr kumimoji="0" lang="tr-TR" sz="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  </a:t>
            </a:r>
            <a:endParaRPr kumimoji="0" lang="tr-TR" sz="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9" name="Rectangle 1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tr-TR"/>
          </a:p>
        </p:txBody>
      </p:sp>
      <p:sp>
        <p:nvSpPr>
          <p:cNvPr id="10" name="Rectangle 14"/>
          <p:cNvSpPr>
            <a:spLocks noChangeArrowheads="1"/>
          </p:cNvSpPr>
          <p:nvPr/>
        </p:nvSpPr>
        <p:spPr bwMode="auto">
          <a:xfrm>
            <a:off x="0" y="9144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tr-TR"/>
          </a:p>
        </p:txBody>
      </p:sp>
      <p:sp>
        <p:nvSpPr>
          <p:cNvPr id="11" name="Rectangle 15"/>
          <p:cNvSpPr>
            <a:spLocks noChangeArrowheads="1"/>
          </p:cNvSpPr>
          <p:nvPr/>
        </p:nvSpPr>
        <p:spPr bwMode="auto">
          <a:xfrm>
            <a:off x="0" y="22098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r-TR" sz="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r-TR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</a:p>
        </p:txBody>
      </p:sp>
      <p:sp>
        <p:nvSpPr>
          <p:cNvPr id="13" name="Rectangle 16"/>
          <p:cNvSpPr>
            <a:spLocks noChangeArrowheads="1"/>
          </p:cNvSpPr>
          <p:nvPr/>
        </p:nvSpPr>
        <p:spPr bwMode="auto">
          <a:xfrm>
            <a:off x="0" y="395287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r-TR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</a:p>
        </p:txBody>
      </p:sp>
      <p:sp>
        <p:nvSpPr>
          <p:cNvPr id="14" name="Rectangle 17"/>
          <p:cNvSpPr>
            <a:spLocks noChangeArrowheads="1"/>
          </p:cNvSpPr>
          <p:nvPr/>
        </p:nvSpPr>
        <p:spPr bwMode="auto">
          <a:xfrm>
            <a:off x="0" y="570547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tr-TR"/>
          </a:p>
        </p:txBody>
      </p:sp>
      <p:sp>
        <p:nvSpPr>
          <p:cNvPr id="16" name="Rectangle 18"/>
          <p:cNvSpPr>
            <a:spLocks noChangeArrowheads="1"/>
          </p:cNvSpPr>
          <p:nvPr/>
        </p:nvSpPr>
        <p:spPr bwMode="auto">
          <a:xfrm>
            <a:off x="0" y="818197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r-TR" sz="12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kumimoji="0" lang="tr-T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8" name="Rectangle 19"/>
          <p:cNvSpPr>
            <a:spLocks noChangeArrowheads="1"/>
          </p:cNvSpPr>
          <p:nvPr/>
        </p:nvSpPr>
        <p:spPr bwMode="auto">
          <a:xfrm>
            <a:off x="0" y="107156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tr-TR"/>
          </a:p>
        </p:txBody>
      </p:sp>
      <p:sp>
        <p:nvSpPr>
          <p:cNvPr id="20" name="Rectangle 20"/>
          <p:cNvSpPr>
            <a:spLocks noChangeArrowheads="1"/>
          </p:cNvSpPr>
          <p:nvPr/>
        </p:nvSpPr>
        <p:spPr bwMode="auto">
          <a:xfrm>
            <a:off x="0" y="131826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r-TR" sz="12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endParaRPr kumimoji="0" lang="tr-T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1" name="Rectangle 21"/>
          <p:cNvSpPr>
            <a:spLocks noChangeArrowheads="1"/>
          </p:cNvSpPr>
          <p:nvPr/>
        </p:nvSpPr>
        <p:spPr bwMode="auto">
          <a:xfrm>
            <a:off x="0" y="1530667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r-TR" sz="12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kumimoji="0" lang="tr-T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2" name="Rectangle 22"/>
          <p:cNvSpPr>
            <a:spLocks noChangeArrowheads="1"/>
          </p:cNvSpPr>
          <p:nvPr/>
        </p:nvSpPr>
        <p:spPr bwMode="auto">
          <a:xfrm>
            <a:off x="0" y="17745075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tr-TR" sz="10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kumimoji="0" lang="tr-TR" sz="12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ea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r-T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3" name="Rectangle 23"/>
          <p:cNvSpPr>
            <a:spLocks noChangeArrowheads="1"/>
          </p:cNvSpPr>
          <p:nvPr/>
        </p:nvSpPr>
        <p:spPr bwMode="auto">
          <a:xfrm>
            <a:off x="0" y="20888325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tr-TR"/>
          </a:p>
        </p:txBody>
      </p:sp>
      <p:sp>
        <p:nvSpPr>
          <p:cNvPr id="40" name="Rectangle 11"/>
          <p:cNvSpPr>
            <a:spLocks noChangeArrowheads="1"/>
          </p:cNvSpPr>
          <p:nvPr/>
        </p:nvSpPr>
        <p:spPr bwMode="auto">
          <a:xfrm>
            <a:off x="6817185" y="2189665"/>
            <a:ext cx="1985963" cy="1982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v-SE" sz="8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Öğr. Gör. Dr. </a:t>
            </a:r>
            <a:r>
              <a:rPr lang="tr-TR" sz="800" b="1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SEMRA KARAALİ</a:t>
            </a:r>
            <a:r>
              <a:rPr kumimoji="0" lang="tr-TR" sz="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  </a:t>
            </a:r>
            <a:endParaRPr kumimoji="0" lang="tr-TR" sz="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4" name="Rectangle 11"/>
          <p:cNvSpPr>
            <a:spLocks noChangeArrowheads="1"/>
          </p:cNvSpPr>
          <p:nvPr/>
        </p:nvSpPr>
        <p:spPr bwMode="auto">
          <a:xfrm>
            <a:off x="11580" y="3635929"/>
            <a:ext cx="1985963" cy="1982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v-SE" sz="8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Öğr. Gör. </a:t>
            </a:r>
            <a:r>
              <a:rPr lang="tr-TR" sz="800" b="1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ESRA ERDEN</a:t>
            </a:r>
            <a:r>
              <a:rPr kumimoji="0" lang="tr-TR" sz="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  </a:t>
            </a:r>
            <a:endParaRPr kumimoji="0" lang="tr-TR" sz="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5" name="Rectangle 11"/>
          <p:cNvSpPr>
            <a:spLocks noChangeArrowheads="1"/>
          </p:cNvSpPr>
          <p:nvPr/>
        </p:nvSpPr>
        <p:spPr bwMode="auto">
          <a:xfrm>
            <a:off x="2252521" y="3635929"/>
            <a:ext cx="1985963" cy="1982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v-SE" sz="8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Öğr. Gör. </a:t>
            </a:r>
            <a:r>
              <a:rPr lang="tr-TR" sz="800" b="1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EZGİ GÜNGÖR</a:t>
            </a:r>
            <a:r>
              <a:rPr kumimoji="0" lang="tr-TR" sz="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  </a:t>
            </a:r>
            <a:endParaRPr kumimoji="0" lang="tr-TR" sz="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6" name="Rectangle 11"/>
          <p:cNvSpPr>
            <a:spLocks noChangeArrowheads="1"/>
          </p:cNvSpPr>
          <p:nvPr/>
        </p:nvSpPr>
        <p:spPr bwMode="auto">
          <a:xfrm>
            <a:off x="4555862" y="3618462"/>
            <a:ext cx="1985963" cy="1982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v-SE" sz="8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Öğr. Gör. </a:t>
            </a:r>
            <a:r>
              <a:rPr lang="tr-TR" sz="800" b="1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HACİ MEHMET ÖCAL</a:t>
            </a:r>
            <a:r>
              <a:rPr kumimoji="0" lang="tr-TR" sz="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  </a:t>
            </a:r>
            <a:endParaRPr kumimoji="0" lang="tr-TR" sz="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7" name="Rectangle 11"/>
          <p:cNvSpPr>
            <a:spLocks noChangeArrowheads="1"/>
          </p:cNvSpPr>
          <p:nvPr/>
        </p:nvSpPr>
        <p:spPr bwMode="auto">
          <a:xfrm>
            <a:off x="6526720" y="3650985"/>
            <a:ext cx="2390707" cy="1982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v-SE" sz="8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Öğr. Gör. </a:t>
            </a:r>
            <a:r>
              <a:rPr lang="tr-TR" sz="800" b="1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SEHER TANBOĞA KARABULUT</a:t>
            </a:r>
            <a:r>
              <a:rPr kumimoji="0" lang="tr-TR" sz="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 </a:t>
            </a:r>
            <a:endParaRPr kumimoji="0" lang="tr-TR" sz="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8" name="Rectangle 11"/>
          <p:cNvSpPr>
            <a:spLocks noChangeArrowheads="1"/>
          </p:cNvSpPr>
          <p:nvPr/>
        </p:nvSpPr>
        <p:spPr bwMode="auto">
          <a:xfrm>
            <a:off x="-81099" y="5001892"/>
            <a:ext cx="1985963" cy="1982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v-SE" sz="8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Öğr. Gör. </a:t>
            </a:r>
            <a:r>
              <a:rPr lang="tr-TR" sz="800" b="1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SENA CEVİZCİ</a:t>
            </a:r>
            <a:r>
              <a:rPr kumimoji="0" lang="tr-TR" sz="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  </a:t>
            </a:r>
            <a:endParaRPr kumimoji="0" lang="tr-TR" sz="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9" name="Rectangle 11"/>
          <p:cNvSpPr>
            <a:spLocks noChangeArrowheads="1"/>
          </p:cNvSpPr>
          <p:nvPr/>
        </p:nvSpPr>
        <p:spPr bwMode="auto">
          <a:xfrm>
            <a:off x="2290143" y="4972970"/>
            <a:ext cx="1985963" cy="1982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v-SE" sz="8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Öğr. Gör. </a:t>
            </a:r>
            <a:r>
              <a:rPr lang="tr-TR" sz="800" b="1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ŞAMİL NART KOÇ</a:t>
            </a:r>
            <a:r>
              <a:rPr kumimoji="0" lang="tr-TR" sz="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  </a:t>
            </a:r>
            <a:endParaRPr kumimoji="0" lang="tr-TR" sz="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4722427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6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" y="0"/>
            <a:ext cx="9144000" cy="684179"/>
          </a:xfrm>
          <a:prstGeom prst="rect">
            <a:avLst/>
          </a:prstGeom>
          <a:solidFill>
            <a:srgbClr val="1A2A5E"/>
          </a:solidFill>
          <a:ln/>
        </p:spPr>
      </p:sp>
      <p:sp>
        <p:nvSpPr>
          <p:cNvPr id="3" name="Text 1"/>
          <p:cNvSpPr/>
          <p:nvPr/>
        </p:nvSpPr>
        <p:spPr>
          <a:xfrm>
            <a:off x="365760" y="0"/>
            <a:ext cx="841248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tr-TR" b="1" dirty="0">
                <a:solidFill>
                  <a:srgbClr val="FFFFFF"/>
                </a:solidFill>
              </a:rPr>
              <a:t>YILLAR İTİBARİYLE AKADEMİK PERSONEL SAYISI</a:t>
            </a:r>
            <a:endParaRPr lang="en-US" sz="1800" dirty="0"/>
          </a:p>
        </p:txBody>
      </p:sp>
      <p:graphicFrame>
        <p:nvGraphicFramePr>
          <p:cNvPr id="12" name="Tablo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53315436"/>
              </p:ext>
            </p:extLst>
          </p:nvPr>
        </p:nvGraphicFramePr>
        <p:xfrm>
          <a:off x="58367" y="904673"/>
          <a:ext cx="8631676" cy="4077061"/>
        </p:xfrm>
        <a:graphic>
          <a:graphicData uri="http://schemas.openxmlformats.org/drawingml/2006/table">
            <a:tbl>
              <a:tblPr firstRow="1" bandRow="1">
                <a:tableStyleId>{F2DE63D5-997A-4646-A377-4702673A728D}</a:tableStyleId>
              </a:tblPr>
              <a:tblGrid>
                <a:gridCol w="187678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8872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8872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8872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68872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400586">
                <a:tc gridSpan="5">
                  <a:txBody>
                    <a:bodyPr/>
                    <a:lstStyle/>
                    <a:p>
                      <a:r>
                        <a:rPr lang="tr-TR" sz="1400" dirty="0"/>
                        <a:t>YABANCI</a:t>
                      </a:r>
                      <a:r>
                        <a:rPr lang="tr-TR" sz="1400" baseline="0" dirty="0"/>
                        <a:t> DİLLER YÜKSEKOKULU </a:t>
                      </a:r>
                      <a:r>
                        <a:rPr lang="tr-TR" sz="1400" b="1" kern="1200" dirty="0">
                          <a:solidFill>
                            <a:srgbClr val="FFFFFF"/>
                          </a:solidFill>
                          <a:latin typeface="+mn-lt"/>
                          <a:ea typeface="+mn-ea"/>
                          <a:cs typeface="+mn-cs"/>
                        </a:rPr>
                        <a:t>ÖĞRETİM</a:t>
                      </a:r>
                      <a:r>
                        <a:rPr lang="tr-TR" sz="1400" baseline="0" dirty="0"/>
                        <a:t> ELEMANI SAYISI</a:t>
                      </a:r>
                      <a:endParaRPr lang="tr-TR" sz="1400" dirty="0"/>
                    </a:p>
                  </a:txBody>
                  <a:tcPr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 dirty="0"/>
                    </a:p>
                  </a:txBody>
                  <a:tcPr>
                    <a:solidFill>
                      <a:schemeClr val="tx2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tr-TR" dirty="0"/>
                    </a:p>
                  </a:txBody>
                  <a:tcPr>
                    <a:solidFill>
                      <a:schemeClr val="tx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12746">
                <a:tc>
                  <a:txBody>
                    <a:bodyPr/>
                    <a:lstStyle/>
                    <a:p>
                      <a:r>
                        <a:rPr lang="tr-TR" sz="1600" b="1" dirty="0"/>
                        <a:t>YIL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600" b="1" dirty="0"/>
                        <a:t>Yıl Başındaki Personel Sayısı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600" b="1" dirty="0"/>
                        <a:t>Yıl İçinde Gelen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600" b="1" dirty="0"/>
                        <a:t>Yıl İçinde Ayrılan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600" b="1" dirty="0"/>
                        <a:t>Yıl Sonu Personel Sayısı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12746">
                <a:tc>
                  <a:txBody>
                    <a:bodyPr/>
                    <a:lstStyle/>
                    <a:p>
                      <a:r>
                        <a:rPr lang="tr-TR" sz="1600" b="1" dirty="0"/>
                        <a:t>2022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600" dirty="0"/>
                        <a:t>8</a:t>
                      </a:r>
                    </a:p>
                    <a:p>
                      <a:pPr algn="ctr"/>
                      <a:endParaRPr lang="tr-TR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600" b="1" dirty="0"/>
                        <a:t>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600" b="1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600" b="1" dirty="0"/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12746">
                <a:tc>
                  <a:txBody>
                    <a:bodyPr/>
                    <a:lstStyle/>
                    <a:p>
                      <a:r>
                        <a:rPr lang="tr-TR" sz="1600" b="1" dirty="0"/>
                        <a:t>2023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600" b="1" dirty="0"/>
                        <a:t>7</a:t>
                      </a:r>
                    </a:p>
                    <a:p>
                      <a:pPr algn="ctr"/>
                      <a:endParaRPr lang="tr-TR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600" b="1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600" b="1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600" b="1" dirty="0"/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12746">
                <a:tc>
                  <a:txBody>
                    <a:bodyPr/>
                    <a:lstStyle/>
                    <a:p>
                      <a:r>
                        <a:rPr lang="tr-TR" sz="1600" b="1" dirty="0"/>
                        <a:t>2024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600" b="1" dirty="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600" b="1" dirty="0"/>
                        <a:t>2</a:t>
                      </a:r>
                    </a:p>
                    <a:p>
                      <a:pPr algn="ctr"/>
                      <a:endParaRPr lang="tr-TR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600" b="1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600" b="1" dirty="0"/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870744">
                <a:tc>
                  <a:txBody>
                    <a:bodyPr/>
                    <a:lstStyle/>
                    <a:p>
                      <a:r>
                        <a:rPr lang="tr-TR" sz="1600" b="1" dirty="0"/>
                        <a:t>2025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tr-TR" sz="1600" b="1" dirty="0"/>
                        <a:t>9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endParaRPr lang="tr-TR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600" b="1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600" b="1" dirty="0"/>
                        <a:t>1</a:t>
                      </a:r>
                    </a:p>
                    <a:p>
                      <a:pPr algn="ctr"/>
                      <a:endParaRPr lang="tr-TR" sz="1600" b="1" dirty="0"/>
                    </a:p>
                    <a:p>
                      <a:pPr algn="ctr"/>
                      <a:endParaRPr lang="tr-TR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600" b="1" dirty="0"/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4747">
                <a:tc>
                  <a:txBody>
                    <a:bodyPr/>
                    <a:lstStyle/>
                    <a:p>
                      <a:r>
                        <a:rPr lang="tr-TR" sz="1600" b="1" dirty="0"/>
                        <a:t>2026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tr-TR" sz="1600" b="1" dirty="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600" b="1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600" b="1" dirty="0"/>
                        <a:t>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600" b="1" dirty="0"/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0233130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6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-9728"/>
            <a:ext cx="9144000" cy="684179"/>
          </a:xfrm>
          <a:prstGeom prst="rect">
            <a:avLst/>
          </a:prstGeom>
          <a:solidFill>
            <a:srgbClr val="1A2A5E"/>
          </a:solidFill>
          <a:ln/>
        </p:spPr>
        <p:txBody>
          <a:bodyPr/>
          <a:lstStyle/>
          <a:p>
            <a:r>
              <a:rPr lang="tr-TR" dirty="0"/>
              <a:t>AT</a:t>
            </a:r>
          </a:p>
        </p:txBody>
      </p:sp>
      <p:sp>
        <p:nvSpPr>
          <p:cNvPr id="3" name="Text 1"/>
          <p:cNvSpPr/>
          <p:nvPr/>
        </p:nvSpPr>
        <p:spPr>
          <a:xfrm>
            <a:off x="365760" y="0"/>
            <a:ext cx="841248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tr-TR" b="1" dirty="0">
                <a:solidFill>
                  <a:srgbClr val="FFFFFF"/>
                </a:solidFill>
              </a:rPr>
              <a:t>ATAMA</a:t>
            </a:r>
            <a:endParaRPr lang="en-US" sz="18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76164651"/>
              </p:ext>
            </p:extLst>
          </p:nvPr>
        </p:nvGraphicFramePr>
        <p:xfrm>
          <a:off x="0" y="670301"/>
          <a:ext cx="9144000" cy="1494998"/>
        </p:xfrm>
        <a:graphic>
          <a:graphicData uri="http://schemas.openxmlformats.org/drawingml/2006/table">
            <a:tbl>
              <a:tblPr/>
              <a:tblGrid>
                <a:gridCol w="155430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7519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83779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30194">
                <a:tc gridSpan="3">
                  <a:txBody>
                    <a:bodyPr/>
                    <a:lstStyle/>
                    <a:p>
                      <a:endParaRPr lang="tr-TR" sz="1000" b="1" kern="1200" dirty="0">
                        <a:solidFill>
                          <a:srgbClr val="FFFFFF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tr-TR" sz="1000" b="1" kern="1200" dirty="0">
                          <a:solidFill>
                            <a:srgbClr val="FFFFFF"/>
                          </a:solidFill>
                          <a:latin typeface="+mn-lt"/>
                          <a:ea typeface="+mn-ea"/>
                          <a:cs typeface="+mn-cs"/>
                        </a:rPr>
                        <a:t>2026 YILINDA ARAMIZA YENİ KATILAN ÖĞRETİM GÖREVLİSİ</a:t>
                      </a:r>
                    </a:p>
                  </a:txBody>
                  <a:tcPr>
                    <a:lnL w="6350" cap="flat" cmpd="sng" algn="ctr">
                      <a:solidFill>
                        <a:srgbClr val="D0D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D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D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D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2A5E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US" sz="1000" dirty="0"/>
                    </a:p>
                  </a:txBody>
                  <a:tcPr>
                    <a:lnL w="6350" cap="flat" cmpd="sng" algn="ctr">
                      <a:solidFill>
                        <a:srgbClr val="D0D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D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D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D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2A5E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US" sz="1000" dirty="0"/>
                    </a:p>
                  </a:txBody>
                  <a:tcPr>
                    <a:lnL w="6350" cap="flat" cmpd="sng" algn="ctr">
                      <a:solidFill>
                        <a:srgbClr val="D0D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D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D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D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2A5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2563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000" b="1" kern="1200" dirty="0">
                          <a:solidFill>
                            <a:srgbClr val="FFFFFF"/>
                          </a:solidFill>
                          <a:latin typeface="+mn-lt"/>
                          <a:ea typeface="+mn-ea"/>
                          <a:cs typeface="+mn-cs"/>
                        </a:rPr>
                        <a:t>ÜNVANI</a:t>
                      </a:r>
                    </a:p>
                    <a:p>
                      <a:pPr marL="0" indent="0">
                        <a:buNone/>
                      </a:pPr>
                      <a:endParaRPr lang="en-US" sz="1000" b="1" kern="1200" dirty="0">
                        <a:solidFill>
                          <a:srgbClr val="FFFFFF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6350" cap="flat" cmpd="sng" algn="ctr">
                      <a:solidFill>
                        <a:srgbClr val="D0D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D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D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D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2A5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000" b="1" kern="1200" dirty="0">
                          <a:solidFill>
                            <a:srgbClr val="FFFFFF"/>
                          </a:solidFill>
                          <a:latin typeface="+mn-lt"/>
                          <a:ea typeface="+mn-ea"/>
                          <a:cs typeface="+mn-cs"/>
                        </a:rPr>
                        <a:t>ADI SOYADI</a:t>
                      </a:r>
                    </a:p>
                    <a:p>
                      <a:pPr marL="0" indent="0">
                        <a:buNone/>
                      </a:pPr>
                      <a:endParaRPr lang="en-US" sz="1000" b="1" kern="1200" dirty="0">
                        <a:solidFill>
                          <a:srgbClr val="FFFFFF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6350" cap="flat" cmpd="sng" algn="ctr">
                      <a:solidFill>
                        <a:srgbClr val="D0D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D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D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D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2A5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000" b="1" kern="1200" dirty="0">
                          <a:solidFill>
                            <a:srgbClr val="FFFFFF"/>
                          </a:solidFill>
                          <a:latin typeface="+mn-lt"/>
                          <a:ea typeface="+mn-ea"/>
                          <a:cs typeface="+mn-cs"/>
                        </a:rPr>
                        <a:t>GÖREVE BAŞLAMA TARİHİ</a:t>
                      </a:r>
                    </a:p>
                    <a:p>
                      <a:pPr marL="0" indent="0">
                        <a:buNone/>
                      </a:pPr>
                      <a:endParaRPr lang="en-US" sz="1000" b="1" kern="1200" dirty="0">
                        <a:solidFill>
                          <a:srgbClr val="FFFFFF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6350" cap="flat" cmpd="sng" algn="ctr">
                      <a:solidFill>
                        <a:srgbClr val="D0D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D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D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D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2A5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12241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tr-TR" sz="1400" dirty="0">
                        <a:solidFill>
                          <a:srgbClr val="1A2A5E"/>
                        </a:solidFill>
                      </a:endParaRPr>
                    </a:p>
                    <a:p>
                      <a:pPr marL="0" indent="0" algn="ctr">
                        <a:buNone/>
                      </a:pPr>
                      <a:r>
                        <a:rPr lang="tr-TR" sz="1400" dirty="0" err="1">
                          <a:solidFill>
                            <a:srgbClr val="1A2A5E"/>
                          </a:solidFill>
                        </a:rPr>
                        <a:t>Öğr.Gör</a:t>
                      </a:r>
                      <a:r>
                        <a:rPr lang="tr-TR" sz="1400" dirty="0">
                          <a:solidFill>
                            <a:srgbClr val="1A2A5E"/>
                          </a:solidFill>
                        </a:rPr>
                        <a:t>.</a:t>
                      </a:r>
                      <a:endParaRPr lang="en-US" sz="1400" dirty="0"/>
                    </a:p>
                  </a:txBody>
                  <a:tcPr>
                    <a:lnL w="6350" cap="flat" cmpd="sng" algn="ctr">
                      <a:solidFill>
                        <a:srgbClr val="D0D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D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D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D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tr-TR" sz="1400" dirty="0">
                        <a:solidFill>
                          <a:srgbClr val="1A2A5E"/>
                        </a:solidFill>
                      </a:endParaRPr>
                    </a:p>
                    <a:p>
                      <a:pPr marL="0" indent="0">
                        <a:buNone/>
                      </a:pPr>
                      <a:r>
                        <a:rPr lang="tr-TR" sz="1400" dirty="0">
                          <a:solidFill>
                            <a:srgbClr val="1A2A5E"/>
                          </a:solidFill>
                        </a:rPr>
                        <a:t>Seher TANBOĞA KARABULUT</a:t>
                      </a:r>
                      <a:endParaRPr lang="en-US" sz="1400" dirty="0"/>
                    </a:p>
                  </a:txBody>
                  <a:tcPr>
                    <a:lnL w="6350" cap="flat" cmpd="sng" algn="ctr">
                      <a:solidFill>
                        <a:srgbClr val="D0D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D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D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D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tr-TR" sz="1400" dirty="0">
                        <a:solidFill>
                          <a:srgbClr val="1A2A5E"/>
                        </a:solidFill>
                      </a:endParaRPr>
                    </a:p>
                    <a:p>
                      <a:pPr marL="0" indent="0">
                        <a:buNone/>
                      </a:pPr>
                      <a:r>
                        <a:rPr lang="tr-TR" sz="1400" dirty="0">
                          <a:solidFill>
                            <a:srgbClr val="1A2A5E"/>
                          </a:solidFill>
                        </a:rPr>
                        <a:t>18.02.2026</a:t>
                      </a:r>
                      <a:endParaRPr lang="en-US" sz="1400" dirty="0"/>
                    </a:p>
                  </a:txBody>
                  <a:tcPr>
                    <a:lnL w="6350" cap="flat" cmpd="sng" algn="ctr">
                      <a:solidFill>
                        <a:srgbClr val="D0D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D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D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D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4" name="Picture 2" descr="https://ydyo.tarsus.edu.tr/Files/ckFiles/ydyo-tarsus-edu-tr/WhatsApp%20Image%202026-02-27%20at%2010.42.42.jpeg">
            <a:extLst>
              <a:ext uri="{FF2B5EF4-FFF2-40B4-BE49-F238E27FC236}">
                <a16:creationId xmlns:a16="http://schemas.microsoft.com/office/drawing/2014/main" id="{9FE2E383-9A46-7D64-D661-73CD0F33FC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989" y="2230539"/>
            <a:ext cx="8639251" cy="26048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7224919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8C0F5E47-3CE6-0BD6-906E-F7AAE9824C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56489" y="-128177"/>
            <a:ext cx="6741730" cy="994172"/>
          </a:xfrm>
        </p:spPr>
        <p:txBody>
          <a:bodyPr>
            <a:normAutofit/>
          </a:bodyPr>
          <a:lstStyle/>
          <a:p>
            <a:r>
              <a:rPr lang="tr-TR" sz="2700" dirty="0">
                <a:solidFill>
                  <a:schemeClr val="bg1"/>
                </a:solidFill>
              </a:rPr>
              <a:t>Akademik Personel Ders Yükü</a:t>
            </a:r>
          </a:p>
        </p:txBody>
      </p:sp>
      <p:graphicFrame>
        <p:nvGraphicFramePr>
          <p:cNvPr id="4" name="Tablo 3">
            <a:extLst>
              <a:ext uri="{FF2B5EF4-FFF2-40B4-BE49-F238E27FC236}">
                <a16:creationId xmlns:a16="http://schemas.microsoft.com/office/drawing/2014/main" id="{CB89D984-E2C0-F873-318A-639D2630C1F2}"/>
              </a:ext>
            </a:extLst>
          </p:cNvPr>
          <p:cNvGraphicFramePr>
            <a:graphicFrameLocks noGrp="1"/>
          </p:cNvGraphicFramePr>
          <p:nvPr/>
        </p:nvGraphicFramePr>
        <p:xfrm>
          <a:off x="465083" y="1111469"/>
          <a:ext cx="8048298" cy="2751808"/>
        </p:xfrm>
        <a:graphic>
          <a:graphicData uri="http://schemas.openxmlformats.org/drawingml/2006/table">
            <a:tbl>
              <a:tblPr firstRow="1" bandRow="1"/>
              <a:tblGrid>
                <a:gridCol w="2012075">
                  <a:extLst>
                    <a:ext uri="{9D8B030D-6E8A-4147-A177-3AD203B41FA5}">
                      <a16:colId xmlns:a16="http://schemas.microsoft.com/office/drawing/2014/main" val="1728325040"/>
                    </a:ext>
                  </a:extLst>
                </a:gridCol>
                <a:gridCol w="3190547">
                  <a:extLst>
                    <a:ext uri="{9D8B030D-6E8A-4147-A177-3AD203B41FA5}">
                      <a16:colId xmlns:a16="http://schemas.microsoft.com/office/drawing/2014/main" val="2202983436"/>
                    </a:ext>
                  </a:extLst>
                </a:gridCol>
                <a:gridCol w="2845676">
                  <a:extLst>
                    <a:ext uri="{9D8B030D-6E8A-4147-A177-3AD203B41FA5}">
                      <a16:colId xmlns:a16="http://schemas.microsoft.com/office/drawing/2014/main" val="866355051"/>
                    </a:ext>
                  </a:extLst>
                </a:gridCol>
              </a:tblGrid>
              <a:tr h="718782">
                <a:tc>
                  <a:txBody>
                    <a:bodyPr/>
                    <a:lstStyle/>
                    <a:p>
                      <a:endParaRPr lang="tr-TR" sz="2100" b="1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tr-TR" sz="2100" b="1" dirty="0"/>
                        <a:t>Hazırlık Programı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tr-TR" sz="2100" b="1" dirty="0"/>
                        <a:t>Genel ve İleri İngilizce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338101896"/>
                  </a:ext>
                </a:extLst>
              </a:tr>
              <a:tr h="1004326">
                <a:tc>
                  <a:txBody>
                    <a:bodyPr/>
                    <a:lstStyle/>
                    <a:p>
                      <a:r>
                        <a:rPr lang="tr-TR" sz="2100" b="1" dirty="0"/>
                        <a:t>Akademik Personel Sayısı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tr-TR" sz="2100" b="1" dirty="0"/>
                        <a:t>5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tr-TR" sz="2100" b="1" dirty="0"/>
                        <a:t>4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936103423"/>
                  </a:ext>
                </a:extLst>
              </a:tr>
              <a:tr h="1028700">
                <a:tc>
                  <a:txBody>
                    <a:bodyPr/>
                    <a:lstStyle/>
                    <a:p>
                      <a:r>
                        <a:rPr lang="tr-TR" sz="2100" b="1" dirty="0"/>
                        <a:t>Haftalık Ortalama Ders Yükü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tr-TR" sz="2100" b="1" dirty="0"/>
                        <a:t>20-22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tr-TR" sz="2100" b="1" dirty="0"/>
                        <a:t>20-22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421371187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9448253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ACCCAA-482F-0717-6A61-F15F0A970E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o 4">
            <a:extLst>
              <a:ext uri="{FF2B5EF4-FFF2-40B4-BE49-F238E27FC236}">
                <a16:creationId xmlns:a16="http://schemas.microsoft.com/office/drawing/2014/main" id="{B15FD3C9-389C-7352-B113-B98CB1280003}"/>
              </a:ext>
            </a:extLst>
          </p:cNvPr>
          <p:cNvGraphicFramePr>
            <a:graphicFrameLocks noGrp="1"/>
          </p:cNvGraphicFramePr>
          <p:nvPr/>
        </p:nvGraphicFramePr>
        <p:xfrm>
          <a:off x="628647" y="1432712"/>
          <a:ext cx="6923035" cy="2993022"/>
        </p:xfrm>
        <a:graphic>
          <a:graphicData uri="http://schemas.openxmlformats.org/drawingml/2006/table">
            <a:tbl>
              <a:tblPr firstRow="1" bandRow="1">
                <a:tableStyleId>{F2DE63D5-997A-4646-A377-4702673A728D}</a:tableStyleId>
              </a:tblPr>
              <a:tblGrid>
                <a:gridCol w="157685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6355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8262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74320">
                <a:tc gridSpan="3">
                  <a:txBody>
                    <a:bodyPr/>
                    <a:lstStyle/>
                    <a:p>
                      <a:endParaRPr lang="tr-TR" sz="1400" baseline="0" dirty="0"/>
                    </a:p>
                  </a:txBody>
                  <a:tcPr marL="68580" marR="68580" marT="34290" marB="34290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25780">
                <a:tc>
                  <a:txBody>
                    <a:bodyPr/>
                    <a:lstStyle/>
                    <a:p>
                      <a:r>
                        <a:rPr lang="tr-TR" sz="1500" b="1" dirty="0"/>
                        <a:t>YIL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R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tr-TR" sz="1500" b="1" i="0" u="none" strike="noStrike" cap="none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Sınıf başına Düşen Öğrenci Sayısı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500" b="1" dirty="0"/>
                        <a:t>Öğretim Elemanı başına Düşen Öğrenci Sayısı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01108">
                <a:tc>
                  <a:txBody>
                    <a:bodyPr/>
                    <a:lstStyle/>
                    <a:p>
                      <a:r>
                        <a:rPr lang="tr-TR" sz="1500" b="1" dirty="0"/>
                        <a:t>2022/2023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500" b="1" dirty="0"/>
                        <a:t>53,25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500" b="1" dirty="0"/>
                        <a:t>53,25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69996">
                <a:tc>
                  <a:txBody>
                    <a:bodyPr/>
                    <a:lstStyle/>
                    <a:p>
                      <a:r>
                        <a:rPr lang="tr-TR" sz="1500" b="1" dirty="0"/>
                        <a:t>2023/2024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500" b="1" dirty="0"/>
                        <a:t>60,75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500" b="1" dirty="0"/>
                        <a:t>60,75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54642">
                <a:tc>
                  <a:txBody>
                    <a:bodyPr/>
                    <a:lstStyle/>
                    <a:p>
                      <a:r>
                        <a:rPr lang="tr-TR" sz="1500" b="1" dirty="0"/>
                        <a:t>2024/2025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500" b="1" dirty="0"/>
                        <a:t>60,75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500" b="1" dirty="0"/>
                        <a:t>60,75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29778">
                <a:tc>
                  <a:txBody>
                    <a:bodyPr/>
                    <a:lstStyle/>
                    <a:p>
                      <a:r>
                        <a:rPr lang="tr-TR" sz="1500" b="1" dirty="0"/>
                        <a:t>2025/2026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tr-TR" sz="1500" b="1" dirty="0"/>
                        <a:t>51,8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500" b="1" dirty="0"/>
                        <a:t>51,8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29778">
                <a:tc>
                  <a:txBody>
                    <a:bodyPr/>
                    <a:lstStyle/>
                    <a:p>
                      <a:endParaRPr lang="tr-TR" sz="1400" b="1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endParaRPr lang="tr-TR" sz="1200" b="1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endParaRPr lang="tr-TR" sz="1200" b="1" dirty="0"/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7637417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6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-51272"/>
            <a:ext cx="9144000" cy="680936"/>
          </a:xfrm>
          <a:prstGeom prst="rect">
            <a:avLst/>
          </a:prstGeom>
          <a:solidFill>
            <a:srgbClr val="1A2A5E"/>
          </a:solidFill>
          <a:ln/>
        </p:spPr>
      </p:sp>
      <p:sp>
        <p:nvSpPr>
          <p:cNvPr id="3" name="Text 1"/>
          <p:cNvSpPr/>
          <p:nvPr/>
        </p:nvSpPr>
        <p:spPr>
          <a:xfrm>
            <a:off x="365760" y="0"/>
            <a:ext cx="8412480" cy="57382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tr-TR" sz="1800" b="1" dirty="0">
                <a:solidFill>
                  <a:srgbClr val="FFFFFF"/>
                </a:solidFill>
              </a:rPr>
              <a:t>İDARİ PERSONEL</a:t>
            </a:r>
            <a:endParaRPr lang="en-US" sz="1800" dirty="0"/>
          </a:p>
        </p:txBody>
      </p:sp>
      <p:pic>
        <p:nvPicPr>
          <p:cNvPr id="3073" name="Picture 20" descr="Öğr. Gör. ŞAMİL NART KOÇ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8202275"/>
            <a:ext cx="2571750" cy="2686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 10"/>
          <p:cNvSpPr>
            <a:spLocks noChangeArrowheads="1"/>
          </p:cNvSpPr>
          <p:nvPr/>
        </p:nvSpPr>
        <p:spPr bwMode="auto">
          <a:xfrm>
            <a:off x="3582927" y="2518007"/>
            <a:ext cx="2279136" cy="2905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r-TR" sz="10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SEYFETTİN ALP                            Yüksekokul Sekreteri</a:t>
            </a:r>
            <a:endParaRPr kumimoji="0" lang="tr-T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9" name="Rectangle 1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tr-TR"/>
          </a:p>
        </p:txBody>
      </p:sp>
      <p:sp>
        <p:nvSpPr>
          <p:cNvPr id="10" name="Rectangle 14"/>
          <p:cNvSpPr>
            <a:spLocks noChangeArrowheads="1"/>
          </p:cNvSpPr>
          <p:nvPr/>
        </p:nvSpPr>
        <p:spPr bwMode="auto">
          <a:xfrm>
            <a:off x="0" y="9144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tr-TR"/>
          </a:p>
        </p:txBody>
      </p:sp>
      <p:sp>
        <p:nvSpPr>
          <p:cNvPr id="11" name="Rectangle 15"/>
          <p:cNvSpPr>
            <a:spLocks noChangeArrowheads="1"/>
          </p:cNvSpPr>
          <p:nvPr/>
        </p:nvSpPr>
        <p:spPr bwMode="auto">
          <a:xfrm>
            <a:off x="0" y="22098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r-TR" sz="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r-TR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</a:p>
        </p:txBody>
      </p:sp>
      <p:sp>
        <p:nvSpPr>
          <p:cNvPr id="13" name="Rectangle 16"/>
          <p:cNvSpPr>
            <a:spLocks noChangeArrowheads="1"/>
          </p:cNvSpPr>
          <p:nvPr/>
        </p:nvSpPr>
        <p:spPr bwMode="auto">
          <a:xfrm>
            <a:off x="5639289" y="7707099"/>
            <a:ext cx="1931573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r-TR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</a:p>
        </p:txBody>
      </p:sp>
      <p:sp>
        <p:nvSpPr>
          <p:cNvPr id="14" name="Rectangle 17"/>
          <p:cNvSpPr>
            <a:spLocks noChangeArrowheads="1"/>
          </p:cNvSpPr>
          <p:nvPr/>
        </p:nvSpPr>
        <p:spPr bwMode="auto">
          <a:xfrm>
            <a:off x="0" y="570547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tr-TR"/>
          </a:p>
        </p:txBody>
      </p:sp>
      <p:sp>
        <p:nvSpPr>
          <p:cNvPr id="16" name="Rectangle 18"/>
          <p:cNvSpPr>
            <a:spLocks noChangeArrowheads="1"/>
          </p:cNvSpPr>
          <p:nvPr/>
        </p:nvSpPr>
        <p:spPr bwMode="auto">
          <a:xfrm>
            <a:off x="0" y="818197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r-TR" sz="12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kumimoji="0" lang="tr-T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8" name="Rectangle 19"/>
          <p:cNvSpPr>
            <a:spLocks noChangeArrowheads="1"/>
          </p:cNvSpPr>
          <p:nvPr/>
        </p:nvSpPr>
        <p:spPr bwMode="auto">
          <a:xfrm>
            <a:off x="0" y="107156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tr-TR"/>
          </a:p>
        </p:txBody>
      </p:sp>
      <p:sp>
        <p:nvSpPr>
          <p:cNvPr id="20" name="Rectangle 20"/>
          <p:cNvSpPr>
            <a:spLocks noChangeArrowheads="1"/>
          </p:cNvSpPr>
          <p:nvPr/>
        </p:nvSpPr>
        <p:spPr bwMode="auto">
          <a:xfrm>
            <a:off x="0" y="131826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r-TR" sz="12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endParaRPr kumimoji="0" lang="tr-T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1" name="Rectangle 21"/>
          <p:cNvSpPr>
            <a:spLocks noChangeArrowheads="1"/>
          </p:cNvSpPr>
          <p:nvPr/>
        </p:nvSpPr>
        <p:spPr bwMode="auto">
          <a:xfrm>
            <a:off x="0" y="1530667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r-TR" sz="12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kumimoji="0" lang="tr-T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2" name="Rectangle 22"/>
          <p:cNvSpPr>
            <a:spLocks noChangeArrowheads="1"/>
          </p:cNvSpPr>
          <p:nvPr/>
        </p:nvSpPr>
        <p:spPr bwMode="auto">
          <a:xfrm>
            <a:off x="0" y="17745075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tr-TR" sz="10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kumimoji="0" lang="tr-TR" sz="12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ea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r-T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3" name="Rectangle 23"/>
          <p:cNvSpPr>
            <a:spLocks noChangeArrowheads="1"/>
          </p:cNvSpPr>
          <p:nvPr/>
        </p:nvSpPr>
        <p:spPr bwMode="auto">
          <a:xfrm>
            <a:off x="0" y="20888325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tr-TR"/>
          </a:p>
        </p:txBody>
      </p:sp>
      <p:pic>
        <p:nvPicPr>
          <p:cNvPr id="4098" name="Picture 2" descr="http://pbs.tarsus.edu.tr/Files/Personel/3253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2927" y="699007"/>
            <a:ext cx="2136938" cy="16269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http://pbs.tarsus.edu.tr/Files/Personel/2447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5802" y="2933699"/>
            <a:ext cx="2136938" cy="1666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8" name="Text 10"/>
          <p:cNvSpPr>
            <a:spLocks noChangeArrowheads="1"/>
          </p:cNvSpPr>
          <p:nvPr/>
        </p:nvSpPr>
        <p:spPr bwMode="auto">
          <a:xfrm>
            <a:off x="292614" y="4735025"/>
            <a:ext cx="2580126" cy="299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tr-TR" sz="1000" b="1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MEHMET KUTLUTÜRK                          </a:t>
            </a:r>
            <a:r>
              <a:rPr kumimoji="0" lang="tr-TR" sz="10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Bilgisayar İşletmeni</a:t>
            </a:r>
            <a:endParaRPr kumimoji="0" lang="tr-T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4102" name="Picture 6" descr="http://pbs.tarsus.edu.tr/Files/Personel/2023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97928" y="2941804"/>
            <a:ext cx="2136938" cy="16359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2" name="Text 10"/>
          <p:cNvSpPr>
            <a:spLocks noChangeArrowheads="1"/>
          </p:cNvSpPr>
          <p:nvPr/>
        </p:nvSpPr>
        <p:spPr bwMode="auto">
          <a:xfrm>
            <a:off x="3354740" y="4764346"/>
            <a:ext cx="2580126" cy="2955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tr-TR" sz="1000" b="1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EYLEM BEKTAŞ                                                   Tekniker</a:t>
            </a:r>
            <a:endParaRPr kumimoji="0" lang="tr-T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4104" name="Picture 8" descr="http://pbs.tarsus.edu.tr/Files/Personel/2058.jp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05075" y="2974121"/>
            <a:ext cx="2136938" cy="16740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0" name="Text 10"/>
          <p:cNvSpPr>
            <a:spLocks noChangeArrowheads="1"/>
          </p:cNvSpPr>
          <p:nvPr/>
        </p:nvSpPr>
        <p:spPr bwMode="auto">
          <a:xfrm>
            <a:off x="6196526" y="4746563"/>
            <a:ext cx="2580126" cy="299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tr-TR" sz="1000" b="1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SERDAR SERT                                                         Hizmetli</a:t>
            </a:r>
            <a:endParaRPr kumimoji="0" lang="tr-T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320207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2150474" y="0"/>
            <a:ext cx="6678215" cy="745059"/>
          </a:xfrm>
        </p:spPr>
        <p:txBody>
          <a:bodyPr>
            <a:normAutofit/>
          </a:bodyPr>
          <a:lstStyle/>
          <a:p>
            <a:r>
              <a:rPr lang="tr-TR" sz="2100" b="1" dirty="0">
                <a:solidFill>
                  <a:schemeClr val="bg1"/>
                </a:solidFill>
              </a:rPr>
              <a:t>Hazırlık Programı Akreditasyon İçin Ne Kadar Hazır</a:t>
            </a:r>
          </a:p>
        </p:txBody>
      </p:sp>
      <p:graphicFrame>
        <p:nvGraphicFramePr>
          <p:cNvPr id="3" name="Tablo 2">
            <a:extLst>
              <a:ext uri="{FF2B5EF4-FFF2-40B4-BE49-F238E27FC236}">
                <a16:creationId xmlns:a16="http://schemas.microsoft.com/office/drawing/2014/main" id="{9A6938FC-1F7A-FD03-2567-191D131E2FA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27819548"/>
              </p:ext>
            </p:extLst>
          </p:nvPr>
        </p:nvGraphicFramePr>
        <p:xfrm>
          <a:off x="244364" y="1370797"/>
          <a:ext cx="8655268" cy="3471611"/>
        </p:xfrm>
        <a:graphic>
          <a:graphicData uri="http://schemas.openxmlformats.org/drawingml/2006/table">
            <a:tbl>
              <a:tblPr firstRow="1" bandRow="1"/>
              <a:tblGrid>
                <a:gridCol w="3742420">
                  <a:extLst>
                    <a:ext uri="{9D8B030D-6E8A-4147-A177-3AD203B41FA5}">
                      <a16:colId xmlns:a16="http://schemas.microsoft.com/office/drawing/2014/main" val="2210164809"/>
                    </a:ext>
                  </a:extLst>
                </a:gridCol>
                <a:gridCol w="2267712">
                  <a:extLst>
                    <a:ext uri="{9D8B030D-6E8A-4147-A177-3AD203B41FA5}">
                      <a16:colId xmlns:a16="http://schemas.microsoft.com/office/drawing/2014/main" val="1579557632"/>
                    </a:ext>
                  </a:extLst>
                </a:gridCol>
                <a:gridCol w="2645136">
                  <a:extLst>
                    <a:ext uri="{9D8B030D-6E8A-4147-A177-3AD203B41FA5}">
                      <a16:colId xmlns:a16="http://schemas.microsoft.com/office/drawing/2014/main" val="440413103"/>
                    </a:ext>
                  </a:extLst>
                </a:gridCol>
              </a:tblGrid>
              <a:tr h="296143">
                <a:tc>
                  <a:txBody>
                    <a:bodyPr/>
                    <a:lstStyle/>
                    <a:p>
                      <a:r>
                        <a:rPr lang="tr-TR" sz="1400" b="1" dirty="0">
                          <a:solidFill>
                            <a:srgbClr val="FF0000"/>
                          </a:solidFill>
                        </a:rPr>
                        <a:t>Kriter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tr-TR" sz="1400" b="1" dirty="0">
                          <a:solidFill>
                            <a:srgbClr val="FF0000"/>
                          </a:solidFill>
                        </a:rPr>
                        <a:t>Mevcut Durum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tr-TR" sz="1400" b="1" dirty="0">
                          <a:solidFill>
                            <a:srgbClr val="FF0000"/>
                          </a:solidFill>
                        </a:rPr>
                        <a:t>Eylem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78521154"/>
                  </a:ext>
                </a:extLst>
              </a:tr>
              <a:tr h="754556">
                <a:tc>
                  <a:txBody>
                    <a:bodyPr/>
                    <a:lstStyle/>
                    <a:p>
                      <a:r>
                        <a:rPr lang="tr-TR" sz="1400" b="1" dirty="0"/>
                        <a:t>Üniversitenin açıkça tanımlanmış bir dil politikası vardır.</a:t>
                      </a:r>
                    </a:p>
                    <a:p>
                      <a:endParaRPr lang="tr-TR" sz="1400" b="1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tr-TR" sz="1400" b="1" dirty="0"/>
                        <a:t>Sağlanmıyor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tr-TR" sz="1400" b="1" dirty="0"/>
                        <a:t>Üniversite politikalarına, tanımlanmış bir dil politikası eklenmesi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110464022"/>
                  </a:ext>
                </a:extLst>
              </a:tr>
              <a:tr h="573953">
                <a:tc>
                  <a:txBody>
                    <a:bodyPr/>
                    <a:lstStyle/>
                    <a:p>
                      <a:r>
                        <a:rPr lang="tr-TR" sz="1400" b="1" dirty="0"/>
                        <a:t>Fiziksel koşulların ve imkanların, hedeflenen öğretim prensipleri ile uyumlu</a:t>
                      </a:r>
                      <a:r>
                        <a:rPr lang="tr-TR" sz="1400" b="1" baseline="0" dirty="0"/>
                        <a:t> olması</a:t>
                      </a:r>
                      <a:endParaRPr lang="tr-TR" sz="1400" b="1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tr-TR" sz="1400" b="1" dirty="0"/>
                        <a:t>Sağlanmıyor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tr-TR" sz="1400" b="1" dirty="0"/>
                        <a:t>Derslik sayısının artırılması. 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85114011"/>
                  </a:ext>
                </a:extLst>
              </a:tr>
              <a:tr h="891540">
                <a:tc>
                  <a:txBody>
                    <a:bodyPr/>
                    <a:lstStyle/>
                    <a:p>
                      <a:r>
                        <a:rPr lang="tr-TR" sz="1400" b="1" dirty="0"/>
                        <a:t>Sınıf mevcudu en fazla 25 ile sınırlıdır.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tr-TR" sz="1400" b="1" dirty="0"/>
                        <a:t>Sağlanmıyor. Mevcut durumda 50 üzeridir.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tr-TR" sz="1400" b="1" dirty="0"/>
                        <a:t>Derslik ve öğretim elemanı sayısının artırılması</a:t>
                      </a:r>
                    </a:p>
                    <a:p>
                      <a:r>
                        <a:rPr lang="tr-TR" sz="1400" b="1" dirty="0"/>
                        <a:t>(Minimum 10 Derslik ve 12 öğretim elemanı)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659202127"/>
                  </a:ext>
                </a:extLst>
              </a:tr>
              <a:tr h="924939">
                <a:tc>
                  <a:txBody>
                    <a:bodyPr/>
                    <a:lstStyle/>
                    <a:p>
                      <a:r>
                        <a:rPr lang="tr-TR" sz="1400" b="1" dirty="0"/>
                        <a:t>Dil Eğitim Programı’na uygun olarak hazırlanmış bir akademik takvim belirlenmelidir.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tr-TR" sz="1400" b="1" dirty="0"/>
                        <a:t>Hazırlık programının kendi içerisinde bir akademik takvimi bulunmaktadır.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tr-TR" sz="1400" b="1" dirty="0"/>
                        <a:t>Programa ait akademik takvimin</a:t>
                      </a:r>
                    </a:p>
                    <a:p>
                      <a:r>
                        <a:rPr lang="tr-TR" sz="1400" b="1" dirty="0"/>
                        <a:t>Senato onayı ile resmi platformlardan duyurulması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662410818"/>
                  </a:ext>
                </a:extLst>
              </a:tr>
            </a:tbl>
          </a:graphicData>
        </a:graphic>
      </p:graphicFrame>
      <p:sp>
        <p:nvSpPr>
          <p:cNvPr id="5" name="Metin kutusu 4">
            <a:extLst>
              <a:ext uri="{FF2B5EF4-FFF2-40B4-BE49-F238E27FC236}">
                <a16:creationId xmlns:a16="http://schemas.microsoft.com/office/drawing/2014/main" id="{270806E2-9591-AF40-7E40-6932520A679A}"/>
              </a:ext>
            </a:extLst>
          </p:cNvPr>
          <p:cNvSpPr txBox="1"/>
          <p:nvPr/>
        </p:nvSpPr>
        <p:spPr>
          <a:xfrm>
            <a:off x="244365" y="726133"/>
            <a:ext cx="865526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1500" b="1" dirty="0"/>
              <a:t>YÖKAK Değerlendirme kriterlerinde yaklaşık 35 değerlendirme kriteri bulunmaktadır. Bu kriterlerden 30 tanesi sağlanmakta olup, mevcut durumda sağlanamayan kriterler şunlardır.</a:t>
            </a:r>
          </a:p>
        </p:txBody>
      </p:sp>
    </p:spTree>
    <p:extLst>
      <p:ext uri="{BB962C8B-B14F-4D97-AF65-F5344CB8AC3E}">
        <p14:creationId xmlns:p14="http://schemas.microsoft.com/office/powerpoint/2010/main" val="151043801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8CE9F5-AC60-46F9-2941-BEE16F5D70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19D1D37B-6E52-D519-EF5D-176ECB715D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50474" y="0"/>
            <a:ext cx="6678215" cy="745059"/>
          </a:xfrm>
        </p:spPr>
        <p:txBody>
          <a:bodyPr>
            <a:normAutofit/>
          </a:bodyPr>
          <a:lstStyle/>
          <a:p>
            <a:r>
              <a:rPr lang="tr-TR" sz="2100" b="1" dirty="0">
                <a:solidFill>
                  <a:schemeClr val="bg1"/>
                </a:solidFill>
              </a:rPr>
              <a:t>Hazırlık Programı Akreditasyon İçin Ne Kadar Hazır</a:t>
            </a:r>
          </a:p>
        </p:txBody>
      </p:sp>
      <p:graphicFrame>
        <p:nvGraphicFramePr>
          <p:cNvPr id="3" name="Tablo 2">
            <a:extLst>
              <a:ext uri="{FF2B5EF4-FFF2-40B4-BE49-F238E27FC236}">
                <a16:creationId xmlns:a16="http://schemas.microsoft.com/office/drawing/2014/main" id="{94FB0FA4-74EE-C014-3C08-86684300EA9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37002304"/>
              </p:ext>
            </p:extLst>
          </p:nvPr>
        </p:nvGraphicFramePr>
        <p:xfrm>
          <a:off x="244364" y="1370797"/>
          <a:ext cx="8655269" cy="1050699"/>
        </p:xfrm>
        <a:graphic>
          <a:graphicData uri="http://schemas.openxmlformats.org/drawingml/2006/table">
            <a:tbl>
              <a:tblPr firstRow="1" bandRow="1"/>
              <a:tblGrid>
                <a:gridCol w="4122682">
                  <a:extLst>
                    <a:ext uri="{9D8B030D-6E8A-4147-A177-3AD203B41FA5}">
                      <a16:colId xmlns:a16="http://schemas.microsoft.com/office/drawing/2014/main" val="2210164809"/>
                    </a:ext>
                  </a:extLst>
                </a:gridCol>
                <a:gridCol w="1942314">
                  <a:extLst>
                    <a:ext uri="{9D8B030D-6E8A-4147-A177-3AD203B41FA5}">
                      <a16:colId xmlns:a16="http://schemas.microsoft.com/office/drawing/2014/main" val="1579557632"/>
                    </a:ext>
                  </a:extLst>
                </a:gridCol>
                <a:gridCol w="2590273">
                  <a:extLst>
                    <a:ext uri="{9D8B030D-6E8A-4147-A177-3AD203B41FA5}">
                      <a16:colId xmlns:a16="http://schemas.microsoft.com/office/drawing/2014/main" val="440413103"/>
                    </a:ext>
                  </a:extLst>
                </a:gridCol>
              </a:tblGrid>
              <a:tr h="296143">
                <a:tc>
                  <a:txBody>
                    <a:bodyPr/>
                    <a:lstStyle/>
                    <a:p>
                      <a:r>
                        <a:rPr lang="tr-TR" sz="1400" b="1" dirty="0">
                          <a:solidFill>
                            <a:srgbClr val="FF0000"/>
                          </a:solidFill>
                        </a:rPr>
                        <a:t>Kriter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tr-TR" sz="1400" b="1" dirty="0">
                          <a:solidFill>
                            <a:srgbClr val="FF0000"/>
                          </a:solidFill>
                        </a:rPr>
                        <a:t>Mevcut Durum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tr-TR" sz="1400" b="1" dirty="0">
                          <a:solidFill>
                            <a:srgbClr val="FF0000"/>
                          </a:solidFill>
                        </a:rPr>
                        <a:t>Eylem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78521154"/>
                  </a:ext>
                </a:extLst>
              </a:tr>
              <a:tr h="754556">
                <a:tc>
                  <a:txBody>
                    <a:bodyPr/>
                    <a:lstStyle/>
                    <a:p>
                      <a:r>
                        <a:rPr lang="tr-TR" sz="1400" b="1" dirty="0"/>
                        <a:t>Seviye Belirleme, İlerleme, Tamamlama ve Belgeleme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tr-TR" sz="1400" b="1" dirty="0"/>
                        <a:t>Sağlanmıyor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tr-TR" sz="1400" b="1" dirty="0"/>
                        <a:t>Öğrencilerin seviyelerine göre sınıflara yerleştirileceği bir kur sisteminin kurulması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110464022"/>
                  </a:ext>
                </a:extLst>
              </a:tr>
            </a:tbl>
          </a:graphicData>
        </a:graphic>
      </p:graphicFrame>
      <p:sp>
        <p:nvSpPr>
          <p:cNvPr id="5" name="Metin kutusu 4">
            <a:extLst>
              <a:ext uri="{FF2B5EF4-FFF2-40B4-BE49-F238E27FC236}">
                <a16:creationId xmlns:a16="http://schemas.microsoft.com/office/drawing/2014/main" id="{C7CEBA04-D49B-5800-75A0-B1A47EE853B0}"/>
              </a:ext>
            </a:extLst>
          </p:cNvPr>
          <p:cNvSpPr txBox="1"/>
          <p:nvPr/>
        </p:nvSpPr>
        <p:spPr>
          <a:xfrm>
            <a:off x="244365" y="726133"/>
            <a:ext cx="865526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1500" dirty="0"/>
              <a:t>YÖKAK Değerlendirme kriterlerinde yaklaşık 35 değerlendirme kriteri bulunmaktadır. Bu kriterlerden 30 tanesi sağlanmakta olup, mevcut durumda sağlanamayan kriterler şunlardır.</a:t>
            </a:r>
          </a:p>
        </p:txBody>
      </p:sp>
    </p:spTree>
    <p:extLst>
      <p:ext uri="{BB962C8B-B14F-4D97-AF65-F5344CB8AC3E}">
        <p14:creationId xmlns:p14="http://schemas.microsoft.com/office/powerpoint/2010/main" val="11130948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914400"/>
          </a:xfrm>
          <a:prstGeom prst="rect">
            <a:avLst/>
          </a:prstGeom>
          <a:solidFill>
            <a:srgbClr val="1A2A5E"/>
          </a:solidFill>
          <a:ln/>
        </p:spPr>
      </p:sp>
      <p:sp>
        <p:nvSpPr>
          <p:cNvPr id="3" name="Text 1"/>
          <p:cNvSpPr/>
          <p:nvPr/>
        </p:nvSpPr>
        <p:spPr>
          <a:xfrm>
            <a:off x="365760" y="0"/>
            <a:ext cx="841248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tr-TR" sz="1800" b="1" dirty="0">
                <a:solidFill>
                  <a:srgbClr val="FFFFFF"/>
                </a:solidFill>
              </a:rPr>
              <a:t>SENATO ONAYLI YDYO AKADEMİK TAKVİMİ KULLANAN ÜNİVERSİTELER</a:t>
            </a:r>
            <a:endParaRPr lang="en-US" sz="1800" dirty="0"/>
          </a:p>
        </p:txBody>
      </p:sp>
      <p:sp>
        <p:nvSpPr>
          <p:cNvPr id="4" name="Shape 2"/>
          <p:cNvSpPr/>
          <p:nvPr/>
        </p:nvSpPr>
        <p:spPr>
          <a:xfrm>
            <a:off x="475744" y="1005839"/>
            <a:ext cx="8412480" cy="3994585"/>
          </a:xfrm>
          <a:prstGeom prst="rect">
            <a:avLst/>
          </a:prstGeom>
          <a:solidFill>
            <a:srgbClr val="FFFFFF"/>
          </a:solidFill>
          <a:ln/>
          <a:effectLst>
            <a:outerShdw blurRad="101600" dist="38100" dir="8100000" algn="bl" rotWithShape="0">
              <a:srgbClr val="000000">
                <a:alpha val="10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320040" y="1005840"/>
            <a:ext cx="91440" cy="3994584"/>
          </a:xfrm>
          <a:prstGeom prst="rect">
            <a:avLst/>
          </a:prstGeom>
          <a:solidFill>
            <a:srgbClr val="1A4A7A"/>
          </a:solidFill>
          <a:ln/>
        </p:spPr>
      </p:sp>
      <p:sp>
        <p:nvSpPr>
          <p:cNvPr id="8" name="Text 6"/>
          <p:cNvSpPr/>
          <p:nvPr/>
        </p:nvSpPr>
        <p:spPr>
          <a:xfrm>
            <a:off x="3383280" y="1051560"/>
            <a:ext cx="109728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endParaRPr lang="en-US" sz="750" dirty="0"/>
          </a:p>
        </p:txBody>
      </p:sp>
      <p:sp>
        <p:nvSpPr>
          <p:cNvPr id="9" name="Text 7"/>
          <p:cNvSpPr/>
          <p:nvPr/>
        </p:nvSpPr>
        <p:spPr>
          <a:xfrm>
            <a:off x="457200" y="1298448"/>
            <a:ext cx="4005072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endParaRPr lang="en-US" sz="850" dirty="0"/>
          </a:p>
        </p:txBody>
      </p:sp>
      <p:sp>
        <p:nvSpPr>
          <p:cNvPr id="12" name="Text 10"/>
          <p:cNvSpPr/>
          <p:nvPr/>
        </p:nvSpPr>
        <p:spPr>
          <a:xfrm>
            <a:off x="4800600" y="1060704"/>
            <a:ext cx="256032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endParaRPr lang="en-US" sz="850" dirty="0"/>
          </a:p>
        </p:txBody>
      </p:sp>
      <p:sp>
        <p:nvSpPr>
          <p:cNvPr id="14" name="Text 12"/>
          <p:cNvSpPr/>
          <p:nvPr/>
        </p:nvSpPr>
        <p:spPr>
          <a:xfrm>
            <a:off x="7726680" y="1051560"/>
            <a:ext cx="109728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endParaRPr lang="en-US" sz="750" dirty="0"/>
          </a:p>
        </p:txBody>
      </p:sp>
      <p:sp>
        <p:nvSpPr>
          <p:cNvPr id="15" name="Text 13"/>
          <p:cNvSpPr/>
          <p:nvPr/>
        </p:nvSpPr>
        <p:spPr>
          <a:xfrm>
            <a:off x="4800600" y="1298448"/>
            <a:ext cx="4005072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sz="850" dirty="0"/>
          </a:p>
        </p:txBody>
      </p:sp>
      <p:sp>
        <p:nvSpPr>
          <p:cNvPr id="24" name="Text 22"/>
          <p:cNvSpPr/>
          <p:nvPr/>
        </p:nvSpPr>
        <p:spPr>
          <a:xfrm>
            <a:off x="4800600" y="2066544"/>
            <a:ext cx="256032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sz="850" dirty="0"/>
          </a:p>
        </p:txBody>
      </p:sp>
      <p:sp>
        <p:nvSpPr>
          <p:cNvPr id="26" name="Text 24"/>
          <p:cNvSpPr/>
          <p:nvPr/>
        </p:nvSpPr>
        <p:spPr>
          <a:xfrm>
            <a:off x="7726680" y="2057400"/>
            <a:ext cx="109728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endParaRPr lang="en-US" sz="750" dirty="0"/>
          </a:p>
        </p:txBody>
      </p:sp>
      <p:sp>
        <p:nvSpPr>
          <p:cNvPr id="38" name="Text 36"/>
          <p:cNvSpPr/>
          <p:nvPr/>
        </p:nvSpPr>
        <p:spPr>
          <a:xfrm>
            <a:off x="7726680" y="3063240"/>
            <a:ext cx="109728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endParaRPr lang="en-US" sz="750" dirty="0"/>
          </a:p>
        </p:txBody>
      </p:sp>
      <p:sp>
        <p:nvSpPr>
          <p:cNvPr id="27" name="Metin kutusu 26">
            <a:extLst>
              <a:ext uri="{FF2B5EF4-FFF2-40B4-BE49-F238E27FC236}">
                <a16:creationId xmlns:a16="http://schemas.microsoft.com/office/drawing/2014/main" id="{4CE8E592-9034-4E74-9F5B-5C795667E993}"/>
              </a:ext>
            </a:extLst>
          </p:cNvPr>
          <p:cNvSpPr txBox="1"/>
          <p:nvPr/>
        </p:nvSpPr>
        <p:spPr>
          <a:xfrm>
            <a:off x="1215192" y="1152144"/>
            <a:ext cx="7225679" cy="3785652"/>
          </a:xfrm>
          <a:prstGeom prst="rect">
            <a:avLst/>
          </a:prstGeom>
          <a:noFill/>
        </p:spPr>
        <p:txBody>
          <a:bodyPr wrap="square" numCol="2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tr-TR" sz="1500" dirty="0">
                <a:solidFill>
                  <a:schemeClr val="accent1">
                    <a:lumMod val="50000"/>
                  </a:schemeClr>
                </a:solidFill>
              </a:rPr>
              <a:t>Yeditepe Üniversitesi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tr-TR" sz="1500" dirty="0">
                <a:solidFill>
                  <a:schemeClr val="accent1">
                    <a:lumMod val="50000"/>
                  </a:schemeClr>
                </a:solidFill>
              </a:rPr>
              <a:t>Recep Tayyip Erdoğan Üniversitesi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tr-TR" sz="1500" dirty="0">
                <a:solidFill>
                  <a:schemeClr val="accent1">
                    <a:lumMod val="50000"/>
                  </a:schemeClr>
                </a:solidFill>
              </a:rPr>
              <a:t>Muğla Sıtkı Koçman Üniversitesi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tr-TR" sz="1500" dirty="0">
                <a:solidFill>
                  <a:schemeClr val="accent1">
                    <a:lumMod val="50000"/>
                  </a:schemeClr>
                </a:solidFill>
              </a:rPr>
              <a:t>Hacettepe Üniversitesi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tr-TR" sz="1500" dirty="0">
                <a:solidFill>
                  <a:schemeClr val="accent1">
                    <a:lumMod val="50000"/>
                  </a:schemeClr>
                </a:solidFill>
              </a:rPr>
              <a:t>Çanakkale </a:t>
            </a:r>
            <a:r>
              <a:rPr lang="tr-TR" sz="1500" dirty="0" err="1">
                <a:solidFill>
                  <a:schemeClr val="accent1">
                    <a:lumMod val="50000"/>
                  </a:schemeClr>
                </a:solidFill>
              </a:rPr>
              <a:t>Onsekiz</a:t>
            </a:r>
            <a:r>
              <a:rPr lang="tr-TR" sz="1500" dirty="0">
                <a:solidFill>
                  <a:schemeClr val="accent1">
                    <a:lumMod val="50000"/>
                  </a:schemeClr>
                </a:solidFill>
              </a:rPr>
              <a:t> Mart Üniversitesi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tr-TR" sz="1500" dirty="0">
                <a:solidFill>
                  <a:schemeClr val="accent1">
                    <a:lumMod val="50000"/>
                  </a:schemeClr>
                </a:solidFill>
              </a:rPr>
              <a:t>Atlas Üniversitesi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tr-TR" sz="1500" dirty="0">
                <a:solidFill>
                  <a:schemeClr val="accent1">
                    <a:lumMod val="50000"/>
                  </a:schemeClr>
                </a:solidFill>
              </a:rPr>
              <a:t>İstanbul Üniversitesi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tr-TR" sz="1500" dirty="0" err="1">
                <a:solidFill>
                  <a:schemeClr val="accent1">
                    <a:lumMod val="50000"/>
                  </a:schemeClr>
                </a:solidFill>
              </a:rPr>
              <a:t>Bezmialem</a:t>
            </a:r>
            <a:r>
              <a:rPr lang="tr-TR" sz="1500" dirty="0">
                <a:solidFill>
                  <a:schemeClr val="accent1">
                    <a:lumMod val="50000"/>
                  </a:schemeClr>
                </a:solidFill>
              </a:rPr>
              <a:t> Vakıf Üniversitesi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tr-TR" sz="1500" dirty="0">
                <a:solidFill>
                  <a:schemeClr val="accent1">
                    <a:lumMod val="50000"/>
                  </a:schemeClr>
                </a:solidFill>
              </a:rPr>
              <a:t>Doğuş Üniversitesi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tr-TR" sz="1500" dirty="0">
                <a:solidFill>
                  <a:schemeClr val="accent1">
                    <a:lumMod val="50000"/>
                  </a:schemeClr>
                </a:solidFill>
              </a:rPr>
              <a:t>Dicle Üniversitesi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tr-TR" sz="1500" dirty="0">
                <a:solidFill>
                  <a:schemeClr val="accent1">
                    <a:lumMod val="50000"/>
                  </a:schemeClr>
                </a:solidFill>
              </a:rPr>
              <a:t>Anadolu Üniversitesi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tr-TR" sz="1500" dirty="0">
                <a:solidFill>
                  <a:schemeClr val="accent1">
                    <a:lumMod val="50000"/>
                  </a:schemeClr>
                </a:solidFill>
              </a:rPr>
              <a:t>Yalova Üniversitesi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tr-TR" sz="1500" dirty="0">
                <a:solidFill>
                  <a:schemeClr val="accent1">
                    <a:lumMod val="50000"/>
                  </a:schemeClr>
                </a:solidFill>
              </a:rPr>
              <a:t>Sakarya Üniversitesi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tr-TR" sz="1500" dirty="0">
                <a:solidFill>
                  <a:schemeClr val="accent1">
                    <a:lumMod val="50000"/>
                  </a:schemeClr>
                </a:solidFill>
              </a:rPr>
              <a:t>Antalya Bilim Üniversitesi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tr-TR" sz="1500" dirty="0">
                <a:solidFill>
                  <a:schemeClr val="accent1">
                    <a:lumMod val="50000"/>
                  </a:schemeClr>
                </a:solidFill>
              </a:rPr>
              <a:t>Atılım Üniversitesi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tr-TR" sz="1500" dirty="0">
                <a:solidFill>
                  <a:schemeClr val="accent1">
                    <a:lumMod val="50000"/>
                  </a:schemeClr>
                </a:solidFill>
              </a:rPr>
              <a:t>Düzce Üniversitesi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tr-TR" sz="1500" dirty="0">
                <a:solidFill>
                  <a:schemeClr val="accent1">
                    <a:lumMod val="50000"/>
                  </a:schemeClr>
                </a:solidFill>
              </a:rPr>
              <a:t>İstanbul Yeni Yüzyıl Üniversitesi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tr-TR" sz="1500" dirty="0">
                <a:solidFill>
                  <a:schemeClr val="accent1">
                    <a:lumMod val="50000"/>
                  </a:schemeClr>
                </a:solidFill>
              </a:rPr>
              <a:t>Harran Üniversitesi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tr-TR" sz="1500" dirty="0">
                <a:solidFill>
                  <a:schemeClr val="accent1">
                    <a:lumMod val="50000"/>
                  </a:schemeClr>
                </a:solidFill>
              </a:rPr>
              <a:t>Hasan Kalyoncu Üniversitesi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tr-TR" sz="1500" dirty="0">
                <a:solidFill>
                  <a:schemeClr val="accent1">
                    <a:lumMod val="50000"/>
                  </a:schemeClr>
                </a:solidFill>
              </a:rPr>
              <a:t>İzmir Ekonomi Üniversitesi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tr-TR" sz="1500" dirty="0">
                <a:solidFill>
                  <a:schemeClr val="accent1">
                    <a:lumMod val="50000"/>
                  </a:schemeClr>
                </a:solidFill>
              </a:rPr>
              <a:t>Yıldız Teknik Üniversitesi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tr-TR" sz="1500" dirty="0">
                <a:solidFill>
                  <a:schemeClr val="accent1">
                    <a:lumMod val="50000"/>
                  </a:schemeClr>
                </a:solidFill>
              </a:rPr>
              <a:t>Ordu Üniversitesi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tr-TR" sz="1500" dirty="0">
                <a:solidFill>
                  <a:schemeClr val="accent1">
                    <a:lumMod val="50000"/>
                  </a:schemeClr>
                </a:solidFill>
              </a:rPr>
              <a:t>Afyon Kocatepe Üniversitesi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tr-TR" sz="1500" dirty="0">
                <a:solidFill>
                  <a:schemeClr val="accent1">
                    <a:lumMod val="50000"/>
                  </a:schemeClr>
                </a:solidFill>
              </a:rPr>
              <a:t>Piri Reis Üniversitesi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tr-TR" sz="1500" dirty="0">
                <a:solidFill>
                  <a:schemeClr val="accent1">
                    <a:lumMod val="50000"/>
                  </a:schemeClr>
                </a:solidFill>
              </a:rPr>
              <a:t>Eskişehir Teknik Üniversitesi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tr-TR" sz="1500" dirty="0">
                <a:solidFill>
                  <a:schemeClr val="accent1">
                    <a:lumMod val="50000"/>
                  </a:schemeClr>
                </a:solidFill>
              </a:rPr>
              <a:t>Burdur Mehmet Akif Ersoy Üniversitesi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tr-TR" sz="1500" dirty="0">
                <a:solidFill>
                  <a:schemeClr val="accent1">
                    <a:lumMod val="50000"/>
                  </a:schemeClr>
                </a:solidFill>
              </a:rPr>
              <a:t>TOBB Ekonomi ve Teknoloji Üniversitesi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tr-TR" sz="1500" dirty="0">
                <a:solidFill>
                  <a:schemeClr val="accent1">
                    <a:lumMod val="50000"/>
                  </a:schemeClr>
                </a:solidFill>
              </a:rPr>
              <a:t>Gaziantep Üniversitesi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tr-TR" sz="1500" dirty="0">
                <a:solidFill>
                  <a:schemeClr val="accent1">
                    <a:lumMod val="50000"/>
                  </a:schemeClr>
                </a:solidFill>
              </a:rPr>
              <a:t>Gazi Üniversitesi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tr-TR" sz="1500" dirty="0">
                <a:solidFill>
                  <a:schemeClr val="accent1">
                    <a:lumMod val="50000"/>
                  </a:schemeClr>
                </a:solidFill>
              </a:rPr>
              <a:t>Ankara Sosyal Bilimler Üniversitesi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tr-TR" sz="1500" dirty="0">
                <a:solidFill>
                  <a:schemeClr val="accent1">
                    <a:lumMod val="50000"/>
                  </a:schemeClr>
                </a:solidFill>
              </a:rPr>
              <a:t>İstanbul Sabahattin Zaim Üniversitesi</a:t>
            </a:r>
          </a:p>
        </p:txBody>
      </p:sp>
    </p:spTree>
    <p:extLst>
      <p:ext uri="{BB962C8B-B14F-4D97-AF65-F5344CB8AC3E}">
        <p14:creationId xmlns:p14="http://schemas.microsoft.com/office/powerpoint/2010/main" val="197593622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4F6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914400"/>
          </a:xfrm>
          <a:prstGeom prst="rect">
            <a:avLst/>
          </a:prstGeom>
          <a:solidFill>
            <a:srgbClr val="1A2A5E"/>
          </a:solidFill>
          <a:ln/>
        </p:spPr>
      </p:sp>
      <p:sp>
        <p:nvSpPr>
          <p:cNvPr id="3" name="Text 1"/>
          <p:cNvSpPr/>
          <p:nvPr/>
        </p:nvSpPr>
        <p:spPr>
          <a:xfrm>
            <a:off x="365760" y="0"/>
            <a:ext cx="841248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FFFFFF"/>
                </a:solidFill>
              </a:rPr>
              <a:t>1.1  HAZIRLIK DERSLERİ — GENEL GÖRÜNÜM</a:t>
            </a:r>
            <a:endParaRPr lang="en-US" sz="1800" dirty="0"/>
          </a:p>
        </p:txBody>
      </p:sp>
      <p:sp>
        <p:nvSpPr>
          <p:cNvPr id="4" name="Shape 2"/>
          <p:cNvSpPr/>
          <p:nvPr/>
        </p:nvSpPr>
        <p:spPr>
          <a:xfrm>
            <a:off x="320040" y="1051560"/>
            <a:ext cx="2011680" cy="1188720"/>
          </a:xfrm>
          <a:prstGeom prst="rect">
            <a:avLst/>
          </a:prstGeom>
          <a:solidFill>
            <a:srgbClr val="1A2A5E"/>
          </a:solidFill>
          <a:ln/>
          <a:effectLst>
            <a:outerShdw blurRad="101600" dist="38100" dir="8100000" algn="bl" rotWithShape="0">
              <a:srgbClr val="000000">
                <a:alpha val="10000"/>
              </a:srgbClr>
            </a:outerShdw>
          </a:effectLst>
        </p:spPr>
      </p:sp>
      <p:sp>
        <p:nvSpPr>
          <p:cNvPr id="5" name="Text 3"/>
          <p:cNvSpPr/>
          <p:nvPr/>
        </p:nvSpPr>
        <p:spPr>
          <a:xfrm>
            <a:off x="320040" y="1097280"/>
            <a:ext cx="201168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3200" b="1" dirty="0">
                <a:solidFill>
                  <a:srgbClr val="C8A951"/>
                </a:solidFill>
              </a:rPr>
              <a:t>248</a:t>
            </a:r>
            <a:endParaRPr lang="en-US" sz="3200" dirty="0"/>
          </a:p>
        </p:txBody>
      </p:sp>
      <p:sp>
        <p:nvSpPr>
          <p:cNvPr id="6" name="Text 4"/>
          <p:cNvSpPr/>
          <p:nvPr/>
        </p:nvSpPr>
        <p:spPr>
          <a:xfrm>
            <a:off x="320040" y="1755648"/>
            <a:ext cx="20116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50" dirty="0">
                <a:solidFill>
                  <a:srgbClr val="AABBEE"/>
                </a:solidFill>
              </a:rPr>
              <a:t>Toplam Kayıtlı Öğrenci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2468880" y="1051560"/>
            <a:ext cx="2011680" cy="1188720"/>
          </a:xfrm>
          <a:prstGeom prst="rect">
            <a:avLst/>
          </a:prstGeom>
          <a:solidFill>
            <a:srgbClr val="1A2A5E"/>
          </a:solidFill>
          <a:ln/>
          <a:effectLst>
            <a:outerShdw blurRad="101600" dist="38100" dir="8100000" algn="bl" rotWithShape="0">
              <a:srgbClr val="000000">
                <a:alpha val="10000"/>
              </a:srgbClr>
            </a:outerShdw>
          </a:effectLst>
        </p:spPr>
      </p:sp>
      <p:sp>
        <p:nvSpPr>
          <p:cNvPr id="8" name="Text 6"/>
          <p:cNvSpPr/>
          <p:nvPr/>
        </p:nvSpPr>
        <p:spPr>
          <a:xfrm>
            <a:off x="2468880" y="1097280"/>
            <a:ext cx="201168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3200" b="1" dirty="0">
                <a:solidFill>
                  <a:srgbClr val="C8A951"/>
                </a:solidFill>
              </a:rPr>
              <a:t>5</a:t>
            </a:r>
            <a:endParaRPr lang="en-US" sz="3200" dirty="0"/>
          </a:p>
        </p:txBody>
      </p:sp>
      <p:sp>
        <p:nvSpPr>
          <p:cNvPr id="9" name="Text 7"/>
          <p:cNvSpPr/>
          <p:nvPr/>
        </p:nvSpPr>
        <p:spPr>
          <a:xfrm>
            <a:off x="2468880" y="1755648"/>
            <a:ext cx="20116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50" dirty="0">
                <a:solidFill>
                  <a:srgbClr val="AABBEE"/>
                </a:solidFill>
              </a:rPr>
              <a:t>Sınıf Grubu (A–E)</a:t>
            </a:r>
            <a:endParaRPr lang="en-US" sz="950" dirty="0"/>
          </a:p>
        </p:txBody>
      </p:sp>
      <p:sp>
        <p:nvSpPr>
          <p:cNvPr id="10" name="Shape 8"/>
          <p:cNvSpPr/>
          <p:nvPr/>
        </p:nvSpPr>
        <p:spPr>
          <a:xfrm>
            <a:off x="4617720" y="1051560"/>
            <a:ext cx="2011680" cy="1188720"/>
          </a:xfrm>
          <a:prstGeom prst="rect">
            <a:avLst/>
          </a:prstGeom>
          <a:solidFill>
            <a:srgbClr val="1A2A5E"/>
          </a:solidFill>
          <a:ln/>
          <a:effectLst>
            <a:outerShdw blurRad="101600" dist="38100" dir="8100000" algn="bl" rotWithShape="0">
              <a:srgbClr val="000000">
                <a:alpha val="10000"/>
              </a:srgbClr>
            </a:outerShdw>
          </a:effectLst>
        </p:spPr>
      </p:sp>
      <p:sp>
        <p:nvSpPr>
          <p:cNvPr id="11" name="Text 9"/>
          <p:cNvSpPr/>
          <p:nvPr/>
        </p:nvSpPr>
        <p:spPr>
          <a:xfrm>
            <a:off x="4617720" y="1097280"/>
            <a:ext cx="201168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3200" b="1" dirty="0">
                <a:solidFill>
                  <a:srgbClr val="C8A951"/>
                </a:solidFill>
              </a:rPr>
              <a:t>2</a:t>
            </a:r>
            <a:endParaRPr lang="en-US" sz="3200" dirty="0"/>
          </a:p>
        </p:txBody>
      </p:sp>
      <p:sp>
        <p:nvSpPr>
          <p:cNvPr id="12" name="Text 10"/>
          <p:cNvSpPr/>
          <p:nvPr/>
        </p:nvSpPr>
        <p:spPr>
          <a:xfrm>
            <a:off x="4617720" y="1755648"/>
            <a:ext cx="20116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50" dirty="0">
                <a:solidFill>
                  <a:srgbClr val="AABBEE"/>
                </a:solidFill>
              </a:rPr>
              <a:t>Seviye (CEFR)</a:t>
            </a:r>
            <a:endParaRPr lang="en-US" sz="950" dirty="0"/>
          </a:p>
        </p:txBody>
      </p:sp>
      <p:sp>
        <p:nvSpPr>
          <p:cNvPr id="13" name="Shape 11"/>
          <p:cNvSpPr/>
          <p:nvPr/>
        </p:nvSpPr>
        <p:spPr>
          <a:xfrm>
            <a:off x="6766560" y="1051560"/>
            <a:ext cx="2011680" cy="1188720"/>
          </a:xfrm>
          <a:prstGeom prst="rect">
            <a:avLst/>
          </a:prstGeom>
          <a:solidFill>
            <a:srgbClr val="1A2A5E"/>
          </a:solidFill>
          <a:ln/>
          <a:effectLst>
            <a:outerShdw blurRad="101600" dist="38100" dir="8100000" algn="bl" rotWithShape="0">
              <a:srgbClr val="000000">
                <a:alpha val="10000"/>
              </a:srgbClr>
            </a:outerShdw>
          </a:effectLst>
        </p:spPr>
      </p:sp>
      <p:sp>
        <p:nvSpPr>
          <p:cNvPr id="14" name="Text 12"/>
          <p:cNvSpPr/>
          <p:nvPr/>
        </p:nvSpPr>
        <p:spPr>
          <a:xfrm>
            <a:off x="6766560" y="1097280"/>
            <a:ext cx="201168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3200" b="1" dirty="0">
                <a:solidFill>
                  <a:srgbClr val="C8A951"/>
                </a:solidFill>
              </a:rPr>
              <a:t>22/20</a:t>
            </a:r>
            <a:endParaRPr lang="en-US" sz="3200" dirty="0"/>
          </a:p>
        </p:txBody>
      </p:sp>
      <p:sp>
        <p:nvSpPr>
          <p:cNvPr id="15" name="Text 13"/>
          <p:cNvSpPr/>
          <p:nvPr/>
        </p:nvSpPr>
        <p:spPr>
          <a:xfrm>
            <a:off x="6766560" y="1755648"/>
            <a:ext cx="20116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50" dirty="0">
                <a:solidFill>
                  <a:srgbClr val="AABBEE"/>
                </a:solidFill>
              </a:rPr>
              <a:t>Haftalık Ders Saati</a:t>
            </a:r>
            <a:endParaRPr lang="en-US" sz="950" dirty="0"/>
          </a:p>
        </p:txBody>
      </p:sp>
      <p:sp>
        <p:nvSpPr>
          <p:cNvPr id="16" name="Text 14"/>
          <p:cNvSpPr/>
          <p:nvPr/>
        </p:nvSpPr>
        <p:spPr>
          <a:xfrm>
            <a:off x="320040" y="2423160"/>
            <a:ext cx="3657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1A2A5E"/>
                </a:solidFill>
              </a:rPr>
              <a:t>Grup Bazlı Detaylar</a:t>
            </a:r>
            <a:endParaRPr lang="en-US" sz="1200" dirty="0"/>
          </a:p>
        </p:txBody>
      </p:sp>
      <p:graphicFrame>
        <p:nvGraphicFramePr>
          <p:cNvPr id="17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320040" y="2788920"/>
          <a:ext cx="8503920" cy="1975104"/>
        </p:xfrm>
        <a:graphic>
          <a:graphicData uri="http://schemas.openxmlformats.org/drawingml/2006/table">
            <a:tbl>
              <a:tblPr/>
              <a:tblGrid>
                <a:gridCol w="20116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5448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29184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</a:rPr>
                        <a:t>Grup</a:t>
                      </a:r>
                      <a:endParaRPr lang="en-US" sz="1000" dirty="0"/>
                    </a:p>
                  </a:txBody>
                  <a:tcPr>
                    <a:lnL w="6350" cap="flat" cmpd="sng" algn="ctr">
                      <a:solidFill>
                        <a:srgbClr val="D0D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D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D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D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2A5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</a:rPr>
                        <a:t>Öğrenci Sayısı</a:t>
                      </a:r>
                      <a:endParaRPr lang="en-US" sz="1000" dirty="0"/>
                    </a:p>
                  </a:txBody>
                  <a:tcPr>
                    <a:lnL w="6350" cap="flat" cmpd="sng" algn="ctr">
                      <a:solidFill>
                        <a:srgbClr val="D0D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D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D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D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2A5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</a:rPr>
                        <a:t>Haftalık Saat</a:t>
                      </a:r>
                      <a:endParaRPr lang="en-US" sz="1000" dirty="0"/>
                    </a:p>
                  </a:txBody>
                  <a:tcPr>
                    <a:lnL w="6350" cap="flat" cmpd="sng" algn="ctr">
                      <a:solidFill>
                        <a:srgbClr val="D0D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D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D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D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2A5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</a:rPr>
                        <a:t>Main Course</a:t>
                      </a:r>
                      <a:endParaRPr lang="en-US" sz="1000" dirty="0"/>
                    </a:p>
                  </a:txBody>
                  <a:tcPr>
                    <a:lnL w="6350" cap="flat" cmpd="sng" algn="ctr">
                      <a:solidFill>
                        <a:srgbClr val="D0D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D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D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D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2A5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</a:rPr>
                        <a:t>Contemp. Topics</a:t>
                      </a:r>
                      <a:endParaRPr lang="en-US" sz="1000" dirty="0"/>
                    </a:p>
                  </a:txBody>
                  <a:tcPr>
                    <a:lnL w="6350" cap="flat" cmpd="sng" algn="ctr">
                      <a:solidFill>
                        <a:srgbClr val="D0D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D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D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D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2A5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9184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dirty="0">
                          <a:solidFill>
                            <a:srgbClr val="1A2A5E"/>
                          </a:solidFill>
                        </a:rPr>
                        <a:t>A Grubu (1. Seviye)</a:t>
                      </a:r>
                      <a:endParaRPr lang="en-US" sz="1000" dirty="0"/>
                    </a:p>
                  </a:txBody>
                  <a:tcPr>
                    <a:lnL w="6350" cap="flat" cmpd="sng" algn="ctr">
                      <a:solidFill>
                        <a:srgbClr val="D0D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D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D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D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dirty="0">
                          <a:solidFill>
                            <a:srgbClr val="1A2A5E"/>
                          </a:solidFill>
                        </a:rPr>
                        <a:t>57</a:t>
                      </a:r>
                      <a:endParaRPr lang="en-US" sz="1000" dirty="0"/>
                    </a:p>
                  </a:txBody>
                  <a:tcPr>
                    <a:lnL w="6350" cap="flat" cmpd="sng" algn="ctr">
                      <a:solidFill>
                        <a:srgbClr val="D0D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D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D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D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dirty="0">
                          <a:solidFill>
                            <a:srgbClr val="1A2A5E"/>
                          </a:solidFill>
                        </a:rPr>
                        <a:t>22 saat</a:t>
                      </a:r>
                      <a:endParaRPr lang="en-US" sz="1000" dirty="0"/>
                    </a:p>
                  </a:txBody>
                  <a:tcPr>
                    <a:lnL w="6350" cap="flat" cmpd="sng" algn="ctr">
                      <a:solidFill>
                        <a:srgbClr val="D0D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D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D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D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dirty="0">
                          <a:solidFill>
                            <a:srgbClr val="1A2A5E"/>
                          </a:solidFill>
                        </a:rPr>
                        <a:t>14 saat</a:t>
                      </a:r>
                      <a:endParaRPr lang="en-US" sz="1000" dirty="0"/>
                    </a:p>
                  </a:txBody>
                  <a:tcPr>
                    <a:lnL w="6350" cap="flat" cmpd="sng" algn="ctr">
                      <a:solidFill>
                        <a:srgbClr val="D0D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D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D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D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dirty="0">
                          <a:solidFill>
                            <a:srgbClr val="1A2A5E"/>
                          </a:solidFill>
                        </a:rPr>
                        <a:t>8 saat</a:t>
                      </a:r>
                      <a:endParaRPr lang="en-US" sz="1000" dirty="0"/>
                    </a:p>
                  </a:txBody>
                  <a:tcPr>
                    <a:lnL w="6350" cap="flat" cmpd="sng" algn="ctr">
                      <a:solidFill>
                        <a:srgbClr val="D0D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D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D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D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9184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dirty="0">
                          <a:solidFill>
                            <a:srgbClr val="1A2A5E"/>
                          </a:solidFill>
                        </a:rPr>
                        <a:t>B Grubu (1. Seviye)</a:t>
                      </a:r>
                      <a:endParaRPr lang="en-US" sz="1000" dirty="0"/>
                    </a:p>
                  </a:txBody>
                  <a:tcPr>
                    <a:lnL w="6350" cap="flat" cmpd="sng" algn="ctr">
                      <a:solidFill>
                        <a:srgbClr val="D0D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D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D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D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dirty="0">
                          <a:solidFill>
                            <a:srgbClr val="1A2A5E"/>
                          </a:solidFill>
                        </a:rPr>
                        <a:t>52</a:t>
                      </a:r>
                      <a:endParaRPr lang="en-US" sz="1000" dirty="0"/>
                    </a:p>
                  </a:txBody>
                  <a:tcPr>
                    <a:lnL w="6350" cap="flat" cmpd="sng" algn="ctr">
                      <a:solidFill>
                        <a:srgbClr val="D0D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D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D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D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dirty="0">
                          <a:solidFill>
                            <a:srgbClr val="1A2A5E"/>
                          </a:solidFill>
                        </a:rPr>
                        <a:t>22 saat</a:t>
                      </a:r>
                      <a:endParaRPr lang="en-US" sz="1000" dirty="0"/>
                    </a:p>
                  </a:txBody>
                  <a:tcPr>
                    <a:lnL w="6350" cap="flat" cmpd="sng" algn="ctr">
                      <a:solidFill>
                        <a:srgbClr val="D0D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D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D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D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dirty="0">
                          <a:solidFill>
                            <a:srgbClr val="1A2A5E"/>
                          </a:solidFill>
                        </a:rPr>
                        <a:t>14 saat</a:t>
                      </a:r>
                      <a:endParaRPr lang="en-US" sz="1000" dirty="0"/>
                    </a:p>
                  </a:txBody>
                  <a:tcPr>
                    <a:lnL w="6350" cap="flat" cmpd="sng" algn="ctr">
                      <a:solidFill>
                        <a:srgbClr val="D0D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D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D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D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dirty="0">
                          <a:solidFill>
                            <a:srgbClr val="1A2A5E"/>
                          </a:solidFill>
                        </a:rPr>
                        <a:t>8 saat</a:t>
                      </a:r>
                      <a:endParaRPr lang="en-US" sz="1000" dirty="0"/>
                    </a:p>
                  </a:txBody>
                  <a:tcPr>
                    <a:lnL w="6350" cap="flat" cmpd="sng" algn="ctr">
                      <a:solidFill>
                        <a:srgbClr val="D0D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D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D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D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29184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dirty="0">
                          <a:solidFill>
                            <a:srgbClr val="1A2A5E"/>
                          </a:solidFill>
                        </a:rPr>
                        <a:t>C Grubu (2. Seviye)</a:t>
                      </a:r>
                      <a:endParaRPr lang="en-US" sz="1000" dirty="0"/>
                    </a:p>
                  </a:txBody>
                  <a:tcPr>
                    <a:lnL w="6350" cap="flat" cmpd="sng" algn="ctr">
                      <a:solidFill>
                        <a:srgbClr val="D0D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D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D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D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dirty="0">
                          <a:solidFill>
                            <a:srgbClr val="1A2A5E"/>
                          </a:solidFill>
                        </a:rPr>
                        <a:t>50</a:t>
                      </a:r>
                      <a:endParaRPr lang="en-US" sz="1000" dirty="0"/>
                    </a:p>
                  </a:txBody>
                  <a:tcPr>
                    <a:lnL w="6350" cap="flat" cmpd="sng" algn="ctr">
                      <a:solidFill>
                        <a:srgbClr val="D0D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D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D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D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dirty="0">
                          <a:solidFill>
                            <a:srgbClr val="1A2A5E"/>
                          </a:solidFill>
                        </a:rPr>
                        <a:t>20 saat</a:t>
                      </a:r>
                      <a:endParaRPr lang="en-US" sz="1000" dirty="0"/>
                    </a:p>
                  </a:txBody>
                  <a:tcPr>
                    <a:lnL w="6350" cap="flat" cmpd="sng" algn="ctr">
                      <a:solidFill>
                        <a:srgbClr val="D0D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D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D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D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dirty="0">
                          <a:solidFill>
                            <a:srgbClr val="1A2A5E"/>
                          </a:solidFill>
                        </a:rPr>
                        <a:t>14 saat</a:t>
                      </a:r>
                      <a:endParaRPr lang="en-US" sz="1000" dirty="0"/>
                    </a:p>
                  </a:txBody>
                  <a:tcPr>
                    <a:lnL w="6350" cap="flat" cmpd="sng" algn="ctr">
                      <a:solidFill>
                        <a:srgbClr val="D0D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D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D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D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dirty="0">
                          <a:solidFill>
                            <a:srgbClr val="1A2A5E"/>
                          </a:solidFill>
                        </a:rPr>
                        <a:t>6 saat</a:t>
                      </a:r>
                      <a:endParaRPr lang="en-US" sz="1000" dirty="0"/>
                    </a:p>
                  </a:txBody>
                  <a:tcPr>
                    <a:lnL w="6350" cap="flat" cmpd="sng" algn="ctr">
                      <a:solidFill>
                        <a:srgbClr val="D0D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D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D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D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29184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dirty="0">
                          <a:solidFill>
                            <a:srgbClr val="1A2A5E"/>
                          </a:solidFill>
                        </a:rPr>
                        <a:t>D Grubu (2. Seviye)</a:t>
                      </a:r>
                      <a:endParaRPr lang="en-US" sz="1000" dirty="0"/>
                    </a:p>
                  </a:txBody>
                  <a:tcPr>
                    <a:lnL w="6350" cap="flat" cmpd="sng" algn="ctr">
                      <a:solidFill>
                        <a:srgbClr val="D0D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D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D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D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dirty="0">
                          <a:solidFill>
                            <a:srgbClr val="1A2A5E"/>
                          </a:solidFill>
                        </a:rPr>
                        <a:t>53</a:t>
                      </a:r>
                      <a:endParaRPr lang="en-US" sz="1000" dirty="0"/>
                    </a:p>
                  </a:txBody>
                  <a:tcPr>
                    <a:lnL w="6350" cap="flat" cmpd="sng" algn="ctr">
                      <a:solidFill>
                        <a:srgbClr val="D0D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D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D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D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dirty="0">
                          <a:solidFill>
                            <a:srgbClr val="1A2A5E"/>
                          </a:solidFill>
                        </a:rPr>
                        <a:t>20 saat</a:t>
                      </a:r>
                      <a:endParaRPr lang="en-US" sz="1000" dirty="0"/>
                    </a:p>
                  </a:txBody>
                  <a:tcPr>
                    <a:lnL w="6350" cap="flat" cmpd="sng" algn="ctr">
                      <a:solidFill>
                        <a:srgbClr val="D0D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D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D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D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dirty="0">
                          <a:solidFill>
                            <a:srgbClr val="1A2A5E"/>
                          </a:solidFill>
                        </a:rPr>
                        <a:t>14 saat</a:t>
                      </a:r>
                      <a:endParaRPr lang="en-US" sz="1000" dirty="0"/>
                    </a:p>
                  </a:txBody>
                  <a:tcPr>
                    <a:lnL w="6350" cap="flat" cmpd="sng" algn="ctr">
                      <a:solidFill>
                        <a:srgbClr val="D0D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D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D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D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dirty="0">
                          <a:solidFill>
                            <a:srgbClr val="1A2A5E"/>
                          </a:solidFill>
                        </a:rPr>
                        <a:t>6 saat</a:t>
                      </a:r>
                      <a:endParaRPr lang="en-US" sz="1000" dirty="0"/>
                    </a:p>
                  </a:txBody>
                  <a:tcPr>
                    <a:lnL w="6350" cap="flat" cmpd="sng" algn="ctr">
                      <a:solidFill>
                        <a:srgbClr val="D0D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D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D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D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29184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dirty="0">
                          <a:solidFill>
                            <a:srgbClr val="1A2A5E"/>
                          </a:solidFill>
                        </a:rPr>
                        <a:t>E Grubu (2. Seviye)</a:t>
                      </a:r>
                      <a:endParaRPr lang="en-US" sz="1000" dirty="0"/>
                    </a:p>
                  </a:txBody>
                  <a:tcPr>
                    <a:lnL w="6350" cap="flat" cmpd="sng" algn="ctr">
                      <a:solidFill>
                        <a:srgbClr val="D0D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D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D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D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dirty="0">
                          <a:solidFill>
                            <a:srgbClr val="1A2A5E"/>
                          </a:solidFill>
                        </a:rPr>
                        <a:t>36</a:t>
                      </a:r>
                      <a:endParaRPr lang="en-US" sz="1000" dirty="0"/>
                    </a:p>
                  </a:txBody>
                  <a:tcPr>
                    <a:lnL w="6350" cap="flat" cmpd="sng" algn="ctr">
                      <a:solidFill>
                        <a:srgbClr val="D0D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D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D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D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dirty="0">
                          <a:solidFill>
                            <a:srgbClr val="1A2A5E"/>
                          </a:solidFill>
                        </a:rPr>
                        <a:t>20 saat</a:t>
                      </a:r>
                      <a:endParaRPr lang="en-US" sz="1000" dirty="0"/>
                    </a:p>
                  </a:txBody>
                  <a:tcPr>
                    <a:lnL w="6350" cap="flat" cmpd="sng" algn="ctr">
                      <a:solidFill>
                        <a:srgbClr val="D0D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D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D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D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dirty="0">
                          <a:solidFill>
                            <a:srgbClr val="1A2A5E"/>
                          </a:solidFill>
                        </a:rPr>
                        <a:t>14 saat</a:t>
                      </a:r>
                      <a:endParaRPr lang="en-US" sz="1000" dirty="0"/>
                    </a:p>
                  </a:txBody>
                  <a:tcPr>
                    <a:lnL w="6350" cap="flat" cmpd="sng" algn="ctr">
                      <a:solidFill>
                        <a:srgbClr val="D0D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D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D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D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dirty="0">
                          <a:solidFill>
                            <a:srgbClr val="1A2A5E"/>
                          </a:solidFill>
                        </a:rPr>
                        <a:t>6 saat</a:t>
                      </a:r>
                      <a:endParaRPr lang="en-US" sz="1000" dirty="0"/>
                    </a:p>
                  </a:txBody>
                  <a:tcPr>
                    <a:lnL w="6350" cap="flat" cmpd="sng" algn="ctr">
                      <a:solidFill>
                        <a:srgbClr val="D0D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D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D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D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18" name="Text 15"/>
          <p:cNvSpPr/>
          <p:nvPr/>
        </p:nvSpPr>
        <p:spPr>
          <a:xfrm>
            <a:off x="320040" y="4846320"/>
            <a:ext cx="850392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i="1" dirty="0">
                <a:solidFill>
                  <a:srgbClr val="6B7A9A"/>
                </a:solidFill>
              </a:rPr>
              <a:t>Seviye ayrımı bu dönem başarıyla uygulandı. A ve B grubu daha ileri, C–D–E grubu 2. seviye.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F52926-5EEB-1667-35EE-370E9A3E30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7EE73D14-9B33-E7E4-06CC-800C7248281E}"/>
              </a:ext>
            </a:extLst>
          </p:cNvPr>
          <p:cNvSpPr/>
          <p:nvPr/>
        </p:nvSpPr>
        <p:spPr>
          <a:xfrm>
            <a:off x="0" y="0"/>
            <a:ext cx="9144000" cy="914400"/>
          </a:xfrm>
          <a:prstGeom prst="rect">
            <a:avLst/>
          </a:prstGeom>
          <a:solidFill>
            <a:srgbClr val="1A2A5E"/>
          </a:solidFill>
          <a:ln/>
        </p:spPr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4EB5F728-065B-8DB0-F65F-D40A76D7D52F}"/>
              </a:ext>
            </a:extLst>
          </p:cNvPr>
          <p:cNvSpPr/>
          <p:nvPr/>
        </p:nvSpPr>
        <p:spPr>
          <a:xfrm>
            <a:off x="365760" y="0"/>
            <a:ext cx="841248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FFFFFF"/>
                </a:solidFill>
              </a:rPr>
              <a:t>1.1  HAZIRLIK DERSLERİ — GENEL GÖRÜNÜM</a:t>
            </a:r>
            <a:endParaRPr lang="en-US" sz="1800" dirty="0"/>
          </a:p>
        </p:txBody>
      </p:sp>
      <p:sp>
        <p:nvSpPr>
          <p:cNvPr id="4" name="Shape 2">
            <a:extLst>
              <a:ext uri="{FF2B5EF4-FFF2-40B4-BE49-F238E27FC236}">
                <a16:creationId xmlns:a16="http://schemas.microsoft.com/office/drawing/2014/main" id="{25344F2C-0D2C-A81E-B0B5-F4FD2AE57AC0}"/>
              </a:ext>
            </a:extLst>
          </p:cNvPr>
          <p:cNvSpPr/>
          <p:nvPr/>
        </p:nvSpPr>
        <p:spPr>
          <a:xfrm>
            <a:off x="320040" y="1051560"/>
            <a:ext cx="2011680" cy="1188720"/>
          </a:xfrm>
          <a:prstGeom prst="rect">
            <a:avLst/>
          </a:prstGeom>
          <a:solidFill>
            <a:srgbClr val="1A2A5E"/>
          </a:solidFill>
          <a:ln/>
          <a:effectLst>
            <a:outerShdw blurRad="101600" dist="38100" dir="8100000" algn="bl" rotWithShape="0">
              <a:srgbClr val="000000">
                <a:alpha val="10000"/>
              </a:srgbClr>
            </a:outerShdw>
          </a:effectLst>
        </p:spPr>
      </p:sp>
      <p:sp>
        <p:nvSpPr>
          <p:cNvPr id="5" name="Text 3">
            <a:extLst>
              <a:ext uri="{FF2B5EF4-FFF2-40B4-BE49-F238E27FC236}">
                <a16:creationId xmlns:a16="http://schemas.microsoft.com/office/drawing/2014/main" id="{22D27DB2-0966-2D29-0B33-A40E4FE405D4}"/>
              </a:ext>
            </a:extLst>
          </p:cNvPr>
          <p:cNvSpPr/>
          <p:nvPr/>
        </p:nvSpPr>
        <p:spPr>
          <a:xfrm>
            <a:off x="320040" y="1097280"/>
            <a:ext cx="201168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3200" b="1" dirty="0">
                <a:solidFill>
                  <a:srgbClr val="C8A951"/>
                </a:solidFill>
              </a:rPr>
              <a:t>248</a:t>
            </a:r>
            <a:endParaRPr lang="en-US" sz="3200" dirty="0"/>
          </a:p>
        </p:txBody>
      </p:sp>
      <p:sp>
        <p:nvSpPr>
          <p:cNvPr id="6" name="Text 4">
            <a:extLst>
              <a:ext uri="{FF2B5EF4-FFF2-40B4-BE49-F238E27FC236}">
                <a16:creationId xmlns:a16="http://schemas.microsoft.com/office/drawing/2014/main" id="{C58C7CA6-FBFB-446B-44FA-9DF8A8DBCB5F}"/>
              </a:ext>
            </a:extLst>
          </p:cNvPr>
          <p:cNvSpPr/>
          <p:nvPr/>
        </p:nvSpPr>
        <p:spPr>
          <a:xfrm>
            <a:off x="320040" y="1755648"/>
            <a:ext cx="20116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50" dirty="0">
                <a:solidFill>
                  <a:srgbClr val="AABBEE"/>
                </a:solidFill>
              </a:rPr>
              <a:t>Toplam Kayıtlı Öğrenci</a:t>
            </a:r>
            <a:endParaRPr lang="en-US" sz="950" dirty="0"/>
          </a:p>
        </p:txBody>
      </p:sp>
      <p:sp>
        <p:nvSpPr>
          <p:cNvPr id="7" name="Shape 5">
            <a:extLst>
              <a:ext uri="{FF2B5EF4-FFF2-40B4-BE49-F238E27FC236}">
                <a16:creationId xmlns:a16="http://schemas.microsoft.com/office/drawing/2014/main" id="{364889FF-FF26-81C0-F684-D351950B3681}"/>
              </a:ext>
            </a:extLst>
          </p:cNvPr>
          <p:cNvSpPr/>
          <p:nvPr/>
        </p:nvSpPr>
        <p:spPr>
          <a:xfrm>
            <a:off x="2468880" y="1051560"/>
            <a:ext cx="2011680" cy="1188720"/>
          </a:xfrm>
          <a:prstGeom prst="rect">
            <a:avLst/>
          </a:prstGeom>
          <a:solidFill>
            <a:srgbClr val="1A2A5E"/>
          </a:solidFill>
          <a:ln/>
          <a:effectLst>
            <a:outerShdw blurRad="101600" dist="38100" dir="8100000" algn="bl" rotWithShape="0">
              <a:srgbClr val="000000">
                <a:alpha val="10000"/>
              </a:srgbClr>
            </a:outerShdw>
          </a:effectLst>
        </p:spPr>
      </p:sp>
      <p:sp>
        <p:nvSpPr>
          <p:cNvPr id="8" name="Text 6">
            <a:extLst>
              <a:ext uri="{FF2B5EF4-FFF2-40B4-BE49-F238E27FC236}">
                <a16:creationId xmlns:a16="http://schemas.microsoft.com/office/drawing/2014/main" id="{75A3E1CE-AA0E-D120-9E09-463EBB8696A3}"/>
              </a:ext>
            </a:extLst>
          </p:cNvPr>
          <p:cNvSpPr/>
          <p:nvPr/>
        </p:nvSpPr>
        <p:spPr>
          <a:xfrm>
            <a:off x="2468880" y="1097280"/>
            <a:ext cx="201168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3200" b="1" dirty="0">
                <a:solidFill>
                  <a:srgbClr val="C8A951"/>
                </a:solidFill>
              </a:rPr>
              <a:t>5</a:t>
            </a:r>
            <a:endParaRPr lang="en-US" sz="3200" dirty="0"/>
          </a:p>
        </p:txBody>
      </p:sp>
      <p:sp>
        <p:nvSpPr>
          <p:cNvPr id="9" name="Text 7">
            <a:extLst>
              <a:ext uri="{FF2B5EF4-FFF2-40B4-BE49-F238E27FC236}">
                <a16:creationId xmlns:a16="http://schemas.microsoft.com/office/drawing/2014/main" id="{9BEE2E3D-F010-C3E0-461B-3D293D6B866A}"/>
              </a:ext>
            </a:extLst>
          </p:cNvPr>
          <p:cNvSpPr/>
          <p:nvPr/>
        </p:nvSpPr>
        <p:spPr>
          <a:xfrm>
            <a:off x="2468880" y="1755648"/>
            <a:ext cx="20116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50" dirty="0">
                <a:solidFill>
                  <a:srgbClr val="AABBEE"/>
                </a:solidFill>
              </a:rPr>
              <a:t>Sınıf Grubu (A–E)</a:t>
            </a:r>
            <a:endParaRPr lang="en-US" sz="950" dirty="0"/>
          </a:p>
        </p:txBody>
      </p:sp>
      <p:sp>
        <p:nvSpPr>
          <p:cNvPr id="10" name="Shape 8">
            <a:extLst>
              <a:ext uri="{FF2B5EF4-FFF2-40B4-BE49-F238E27FC236}">
                <a16:creationId xmlns:a16="http://schemas.microsoft.com/office/drawing/2014/main" id="{1875B988-669E-FED3-347B-7F2132D9FBA7}"/>
              </a:ext>
            </a:extLst>
          </p:cNvPr>
          <p:cNvSpPr/>
          <p:nvPr/>
        </p:nvSpPr>
        <p:spPr>
          <a:xfrm>
            <a:off x="4617720" y="1051560"/>
            <a:ext cx="2011680" cy="1188720"/>
          </a:xfrm>
          <a:prstGeom prst="rect">
            <a:avLst/>
          </a:prstGeom>
          <a:solidFill>
            <a:srgbClr val="1A2A5E"/>
          </a:solidFill>
          <a:ln/>
          <a:effectLst>
            <a:outerShdw blurRad="101600" dist="38100" dir="8100000" algn="bl" rotWithShape="0">
              <a:srgbClr val="000000">
                <a:alpha val="10000"/>
              </a:srgbClr>
            </a:outerShdw>
          </a:effectLst>
        </p:spPr>
      </p:sp>
      <p:sp>
        <p:nvSpPr>
          <p:cNvPr id="11" name="Text 9">
            <a:extLst>
              <a:ext uri="{FF2B5EF4-FFF2-40B4-BE49-F238E27FC236}">
                <a16:creationId xmlns:a16="http://schemas.microsoft.com/office/drawing/2014/main" id="{C7DF5972-EDD9-B9CF-BC43-9C736139E931}"/>
              </a:ext>
            </a:extLst>
          </p:cNvPr>
          <p:cNvSpPr/>
          <p:nvPr/>
        </p:nvSpPr>
        <p:spPr>
          <a:xfrm>
            <a:off x="4617720" y="1097280"/>
            <a:ext cx="201168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3200" b="1" dirty="0">
                <a:solidFill>
                  <a:srgbClr val="C8A951"/>
                </a:solidFill>
              </a:rPr>
              <a:t>2</a:t>
            </a:r>
            <a:endParaRPr lang="en-US" sz="3200" dirty="0"/>
          </a:p>
        </p:txBody>
      </p:sp>
      <p:sp>
        <p:nvSpPr>
          <p:cNvPr id="12" name="Text 10">
            <a:extLst>
              <a:ext uri="{FF2B5EF4-FFF2-40B4-BE49-F238E27FC236}">
                <a16:creationId xmlns:a16="http://schemas.microsoft.com/office/drawing/2014/main" id="{3995F621-DCFE-4557-591B-87B3B512F8F0}"/>
              </a:ext>
            </a:extLst>
          </p:cNvPr>
          <p:cNvSpPr/>
          <p:nvPr/>
        </p:nvSpPr>
        <p:spPr>
          <a:xfrm>
            <a:off x="4617720" y="1755648"/>
            <a:ext cx="20116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50" dirty="0">
                <a:solidFill>
                  <a:srgbClr val="AABBEE"/>
                </a:solidFill>
              </a:rPr>
              <a:t>Seviye (CEFR)</a:t>
            </a:r>
            <a:endParaRPr lang="en-US" sz="950" dirty="0"/>
          </a:p>
        </p:txBody>
      </p:sp>
      <p:sp>
        <p:nvSpPr>
          <p:cNvPr id="13" name="Shape 11">
            <a:extLst>
              <a:ext uri="{FF2B5EF4-FFF2-40B4-BE49-F238E27FC236}">
                <a16:creationId xmlns:a16="http://schemas.microsoft.com/office/drawing/2014/main" id="{32BF1A45-6119-1869-B271-624917696AB0}"/>
              </a:ext>
            </a:extLst>
          </p:cNvPr>
          <p:cNvSpPr/>
          <p:nvPr/>
        </p:nvSpPr>
        <p:spPr>
          <a:xfrm>
            <a:off x="6766560" y="1051560"/>
            <a:ext cx="2011680" cy="1188720"/>
          </a:xfrm>
          <a:prstGeom prst="rect">
            <a:avLst/>
          </a:prstGeom>
          <a:solidFill>
            <a:srgbClr val="1A2A5E"/>
          </a:solidFill>
          <a:ln/>
          <a:effectLst>
            <a:outerShdw blurRad="101600" dist="38100" dir="8100000" algn="bl" rotWithShape="0">
              <a:srgbClr val="000000">
                <a:alpha val="10000"/>
              </a:srgbClr>
            </a:outerShdw>
          </a:effectLst>
        </p:spPr>
      </p:sp>
      <p:sp>
        <p:nvSpPr>
          <p:cNvPr id="14" name="Text 12">
            <a:extLst>
              <a:ext uri="{FF2B5EF4-FFF2-40B4-BE49-F238E27FC236}">
                <a16:creationId xmlns:a16="http://schemas.microsoft.com/office/drawing/2014/main" id="{0DCDD7D4-CA69-1BF1-98C8-261D0F7F0BDA}"/>
              </a:ext>
            </a:extLst>
          </p:cNvPr>
          <p:cNvSpPr/>
          <p:nvPr/>
        </p:nvSpPr>
        <p:spPr>
          <a:xfrm>
            <a:off x="6766560" y="1097280"/>
            <a:ext cx="201168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3200" b="1" dirty="0">
                <a:solidFill>
                  <a:srgbClr val="C8A951"/>
                </a:solidFill>
              </a:rPr>
              <a:t>22/20</a:t>
            </a:r>
            <a:endParaRPr lang="en-US" sz="3200" dirty="0"/>
          </a:p>
        </p:txBody>
      </p:sp>
      <p:sp>
        <p:nvSpPr>
          <p:cNvPr id="15" name="Text 13">
            <a:extLst>
              <a:ext uri="{FF2B5EF4-FFF2-40B4-BE49-F238E27FC236}">
                <a16:creationId xmlns:a16="http://schemas.microsoft.com/office/drawing/2014/main" id="{89F90FA5-59D8-DA7B-B919-2811D388DC08}"/>
              </a:ext>
            </a:extLst>
          </p:cNvPr>
          <p:cNvSpPr/>
          <p:nvPr/>
        </p:nvSpPr>
        <p:spPr>
          <a:xfrm>
            <a:off x="6766560" y="1755648"/>
            <a:ext cx="20116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50" dirty="0">
                <a:solidFill>
                  <a:srgbClr val="AABBEE"/>
                </a:solidFill>
              </a:rPr>
              <a:t>Haftalık Ders Saati</a:t>
            </a:r>
            <a:endParaRPr lang="en-US" sz="950" dirty="0"/>
          </a:p>
        </p:txBody>
      </p:sp>
      <p:graphicFrame>
        <p:nvGraphicFramePr>
          <p:cNvPr id="17" name="Table 0">
            <a:extLst>
              <a:ext uri="{FF2B5EF4-FFF2-40B4-BE49-F238E27FC236}">
                <a16:creationId xmlns:a16="http://schemas.microsoft.com/office/drawing/2014/main" id="{822776B3-4AEB-9C9C-77BE-A821E210061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61107653"/>
              </p:ext>
            </p:extLst>
          </p:nvPr>
        </p:nvGraphicFramePr>
        <p:xfrm>
          <a:off x="1965960" y="2481943"/>
          <a:ext cx="5303520" cy="1975104"/>
        </p:xfrm>
        <a:graphic>
          <a:graphicData uri="http://schemas.openxmlformats.org/drawingml/2006/table">
            <a:tbl>
              <a:tblPr/>
              <a:tblGrid>
                <a:gridCol w="20116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29184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</a:rPr>
                        <a:t>Grup</a:t>
                      </a:r>
                      <a:endParaRPr lang="en-US" sz="1000" dirty="0"/>
                    </a:p>
                  </a:txBody>
                  <a:tcPr>
                    <a:lnL w="6350" cap="flat" cmpd="sng" algn="ctr">
                      <a:solidFill>
                        <a:srgbClr val="D0D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D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D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D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2A5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tr-TR" sz="1000" b="1" dirty="0">
                          <a:solidFill>
                            <a:srgbClr val="FFFFFF"/>
                          </a:solidFill>
                        </a:rPr>
                        <a:t>Başarılı Öğrenci Sayısı</a:t>
                      </a:r>
                      <a:endParaRPr lang="en-US" sz="1000" dirty="0"/>
                    </a:p>
                  </a:txBody>
                  <a:tcPr>
                    <a:lnL w="6350" cap="flat" cmpd="sng" algn="ctr">
                      <a:solidFill>
                        <a:srgbClr val="D0D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D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D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D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2A5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tr-TR" sz="1000" b="1" dirty="0">
                          <a:solidFill>
                            <a:srgbClr val="FFFFFF"/>
                          </a:solidFill>
                        </a:rPr>
                        <a:t>Başarısız Öğrenci Sayısı</a:t>
                      </a:r>
                      <a:endParaRPr lang="en-US" sz="1000" dirty="0"/>
                    </a:p>
                  </a:txBody>
                  <a:tcPr>
                    <a:lnL w="6350" cap="flat" cmpd="sng" algn="ctr">
                      <a:solidFill>
                        <a:srgbClr val="D0D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D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D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D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2A5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9184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b="1" dirty="0">
                          <a:solidFill>
                            <a:srgbClr val="1A2A5E"/>
                          </a:solidFill>
                        </a:rPr>
                        <a:t>A Grubu (1. Seviye)</a:t>
                      </a:r>
                      <a:endParaRPr lang="en-US" sz="1200" b="1" dirty="0"/>
                    </a:p>
                  </a:txBody>
                  <a:tcPr>
                    <a:lnL w="6350" cap="flat" cmpd="sng" algn="ctr">
                      <a:solidFill>
                        <a:srgbClr val="D0D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D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D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D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tr-TR" sz="1200" b="1" dirty="0"/>
                        <a:t>26</a:t>
                      </a:r>
                      <a:endParaRPr lang="en-US" sz="1200" b="1" dirty="0"/>
                    </a:p>
                  </a:txBody>
                  <a:tcPr>
                    <a:lnL w="6350" cap="flat" cmpd="sng" algn="ctr">
                      <a:solidFill>
                        <a:srgbClr val="D0D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D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D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D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tr-TR" sz="1200" b="1" dirty="0"/>
                        <a:t>31</a:t>
                      </a:r>
                      <a:endParaRPr lang="en-US" sz="1200" b="1" dirty="0"/>
                    </a:p>
                  </a:txBody>
                  <a:tcPr>
                    <a:lnL w="6350" cap="flat" cmpd="sng" algn="ctr">
                      <a:solidFill>
                        <a:srgbClr val="D0D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D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D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D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9184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b="1" dirty="0">
                          <a:solidFill>
                            <a:srgbClr val="1A2A5E"/>
                          </a:solidFill>
                        </a:rPr>
                        <a:t>B Grubu (1. Seviye)</a:t>
                      </a:r>
                      <a:endParaRPr lang="en-US" sz="1200" b="1" dirty="0"/>
                    </a:p>
                  </a:txBody>
                  <a:tcPr>
                    <a:lnL w="6350" cap="flat" cmpd="sng" algn="ctr">
                      <a:solidFill>
                        <a:srgbClr val="D0D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D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D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D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tr-TR" sz="1200" b="1" dirty="0"/>
                        <a:t>42</a:t>
                      </a:r>
                      <a:endParaRPr lang="en-US" sz="1200" b="1" dirty="0"/>
                    </a:p>
                  </a:txBody>
                  <a:tcPr>
                    <a:lnL w="6350" cap="flat" cmpd="sng" algn="ctr">
                      <a:solidFill>
                        <a:srgbClr val="D0D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D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D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D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tr-TR" sz="1200" b="1" dirty="0"/>
                        <a:t>10</a:t>
                      </a:r>
                      <a:endParaRPr lang="en-US" sz="1200" b="1" dirty="0"/>
                    </a:p>
                  </a:txBody>
                  <a:tcPr>
                    <a:lnL w="6350" cap="flat" cmpd="sng" algn="ctr">
                      <a:solidFill>
                        <a:srgbClr val="D0D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D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D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D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29184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b="1" dirty="0">
                          <a:solidFill>
                            <a:srgbClr val="1A2A5E"/>
                          </a:solidFill>
                        </a:rPr>
                        <a:t>C Grubu (2. Seviye)</a:t>
                      </a:r>
                      <a:endParaRPr lang="en-US" sz="1200" b="1" dirty="0"/>
                    </a:p>
                  </a:txBody>
                  <a:tcPr>
                    <a:lnL w="6350" cap="flat" cmpd="sng" algn="ctr">
                      <a:solidFill>
                        <a:srgbClr val="D0D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D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D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D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tr-TR" sz="1200" b="1" dirty="0"/>
                        <a:t>35</a:t>
                      </a:r>
                      <a:endParaRPr lang="en-US" sz="1200" b="1" dirty="0"/>
                    </a:p>
                  </a:txBody>
                  <a:tcPr>
                    <a:lnL w="6350" cap="flat" cmpd="sng" algn="ctr">
                      <a:solidFill>
                        <a:srgbClr val="D0D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D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D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D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tr-TR" sz="1200" b="1" dirty="0"/>
                        <a:t>15</a:t>
                      </a:r>
                      <a:endParaRPr lang="en-US" sz="1200" b="1" dirty="0"/>
                    </a:p>
                  </a:txBody>
                  <a:tcPr>
                    <a:lnL w="6350" cap="flat" cmpd="sng" algn="ctr">
                      <a:solidFill>
                        <a:srgbClr val="D0D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D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D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D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29184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b="1" dirty="0">
                          <a:solidFill>
                            <a:srgbClr val="1A2A5E"/>
                          </a:solidFill>
                        </a:rPr>
                        <a:t>D Grubu (2. Seviye)</a:t>
                      </a:r>
                      <a:endParaRPr lang="en-US" sz="1200" b="1" dirty="0"/>
                    </a:p>
                  </a:txBody>
                  <a:tcPr>
                    <a:lnL w="6350" cap="flat" cmpd="sng" algn="ctr">
                      <a:solidFill>
                        <a:srgbClr val="D0D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D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D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D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tr-TR" sz="1200" b="1" dirty="0"/>
                        <a:t>42</a:t>
                      </a:r>
                      <a:endParaRPr lang="en-US" sz="1200" b="1" dirty="0"/>
                    </a:p>
                  </a:txBody>
                  <a:tcPr>
                    <a:lnL w="6350" cap="flat" cmpd="sng" algn="ctr">
                      <a:solidFill>
                        <a:srgbClr val="D0D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D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D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D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tr-TR" sz="1200" b="1" dirty="0"/>
                        <a:t>11</a:t>
                      </a:r>
                      <a:endParaRPr lang="en-US" sz="1200" b="1" dirty="0"/>
                    </a:p>
                  </a:txBody>
                  <a:tcPr>
                    <a:lnL w="6350" cap="flat" cmpd="sng" algn="ctr">
                      <a:solidFill>
                        <a:srgbClr val="D0D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D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D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D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29184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b="1" dirty="0">
                          <a:solidFill>
                            <a:srgbClr val="1A2A5E"/>
                          </a:solidFill>
                        </a:rPr>
                        <a:t>E Grubu (2. Seviye)</a:t>
                      </a:r>
                      <a:endParaRPr lang="en-US" sz="1200" b="1" dirty="0"/>
                    </a:p>
                  </a:txBody>
                  <a:tcPr>
                    <a:lnL w="6350" cap="flat" cmpd="sng" algn="ctr">
                      <a:solidFill>
                        <a:srgbClr val="D0D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D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D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D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tr-TR" sz="1200" b="1" dirty="0"/>
                        <a:t>31</a:t>
                      </a:r>
                      <a:endParaRPr lang="en-US" sz="1200" b="1" dirty="0"/>
                    </a:p>
                  </a:txBody>
                  <a:tcPr>
                    <a:lnL w="6350" cap="flat" cmpd="sng" algn="ctr">
                      <a:solidFill>
                        <a:srgbClr val="D0D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D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D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D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tr-TR" sz="1200" b="1" dirty="0"/>
                        <a:t>5</a:t>
                      </a:r>
                      <a:endParaRPr lang="en-US" sz="1200" b="1" dirty="0"/>
                    </a:p>
                  </a:txBody>
                  <a:tcPr>
                    <a:lnL w="6350" cap="flat" cmpd="sng" algn="ctr">
                      <a:solidFill>
                        <a:srgbClr val="D0D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0D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0D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0D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18" name="Text 15">
            <a:extLst>
              <a:ext uri="{FF2B5EF4-FFF2-40B4-BE49-F238E27FC236}">
                <a16:creationId xmlns:a16="http://schemas.microsoft.com/office/drawing/2014/main" id="{C27848B8-492A-5DB8-D105-B3B2FF33899E}"/>
              </a:ext>
            </a:extLst>
          </p:cNvPr>
          <p:cNvSpPr/>
          <p:nvPr/>
        </p:nvSpPr>
        <p:spPr>
          <a:xfrm>
            <a:off x="320040" y="4846320"/>
            <a:ext cx="850392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i="1" dirty="0">
                <a:solidFill>
                  <a:srgbClr val="6B7A9A"/>
                </a:solidFill>
              </a:rPr>
              <a:t>Seviye ayrımı bu dönem başarıyla uygulandı. A ve B grubu daha ileri, C–D–E grubu 2. seviye.</a:t>
            </a:r>
            <a:endParaRPr lang="en-US" sz="900" dirty="0"/>
          </a:p>
        </p:txBody>
      </p:sp>
    </p:spTree>
    <p:extLst>
      <p:ext uri="{BB962C8B-B14F-4D97-AF65-F5344CB8AC3E}">
        <p14:creationId xmlns:p14="http://schemas.microsoft.com/office/powerpoint/2010/main" val="370105539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4F6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914400"/>
          </a:xfrm>
          <a:prstGeom prst="rect">
            <a:avLst/>
          </a:prstGeom>
          <a:solidFill>
            <a:srgbClr val="1A2A5E"/>
          </a:solidFill>
          <a:ln/>
        </p:spPr>
      </p:sp>
      <p:sp>
        <p:nvSpPr>
          <p:cNvPr id="3" name="Text 1"/>
          <p:cNvSpPr/>
          <p:nvPr/>
        </p:nvSpPr>
        <p:spPr>
          <a:xfrm>
            <a:off x="365760" y="0"/>
            <a:ext cx="841248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FFFFFF"/>
                </a:solidFill>
              </a:rPr>
              <a:t>1.2  ÖĞRETİM YÖNTEMLERİ &amp; MATERYALLERİ</a:t>
            </a: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320040" y="987552"/>
            <a:ext cx="41605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1A2A5E"/>
                </a:solidFill>
              </a:rPr>
              <a:t>Uygulanan Yöntem ve Teknikler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320040" y="1325880"/>
            <a:ext cx="1965960" cy="402336"/>
          </a:xfrm>
          <a:prstGeom prst="rect">
            <a:avLst/>
          </a:prstGeom>
          <a:solidFill>
            <a:srgbClr val="FFFFFF"/>
          </a:solidFill>
          <a:ln/>
          <a:effectLst>
            <a:outerShdw blurRad="101600" dist="38100" dir="8100000" algn="bl" rotWithShape="0">
              <a:srgbClr val="000000">
                <a:alpha val="10000"/>
              </a:srgbClr>
            </a:outerShdw>
          </a:effectLst>
        </p:spPr>
      </p:sp>
      <p:sp>
        <p:nvSpPr>
          <p:cNvPr id="6" name="Shape 4"/>
          <p:cNvSpPr/>
          <p:nvPr/>
        </p:nvSpPr>
        <p:spPr>
          <a:xfrm>
            <a:off x="411480" y="1435608"/>
            <a:ext cx="182880" cy="182880"/>
          </a:xfrm>
          <a:prstGeom prst="ellipse">
            <a:avLst/>
          </a:prstGeom>
          <a:solidFill>
            <a:srgbClr val="1A2A5E"/>
          </a:solidFill>
          <a:ln/>
        </p:spPr>
      </p:sp>
      <p:sp>
        <p:nvSpPr>
          <p:cNvPr id="7" name="Text 5"/>
          <p:cNvSpPr/>
          <p:nvPr/>
        </p:nvSpPr>
        <p:spPr>
          <a:xfrm>
            <a:off x="667512" y="1380744"/>
            <a:ext cx="155448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1A2A5E"/>
                </a:solidFill>
              </a:rPr>
              <a:t>Flipped Classroom (Ters-Yüz Sınıf)</a:t>
            </a:r>
            <a:endParaRPr lang="en-US" sz="850" dirty="0"/>
          </a:p>
        </p:txBody>
      </p:sp>
      <p:sp>
        <p:nvSpPr>
          <p:cNvPr id="8" name="Shape 6"/>
          <p:cNvSpPr/>
          <p:nvPr/>
        </p:nvSpPr>
        <p:spPr>
          <a:xfrm>
            <a:off x="320040" y="1828800"/>
            <a:ext cx="1965960" cy="402336"/>
          </a:xfrm>
          <a:prstGeom prst="rect">
            <a:avLst/>
          </a:prstGeom>
          <a:solidFill>
            <a:srgbClr val="FFFFFF"/>
          </a:solidFill>
          <a:ln/>
          <a:effectLst>
            <a:outerShdw blurRad="101600" dist="38100" dir="8100000" algn="bl" rotWithShape="0">
              <a:srgbClr val="000000">
                <a:alpha val="10000"/>
              </a:srgbClr>
            </a:outerShdw>
          </a:effectLst>
        </p:spPr>
      </p:sp>
      <p:sp>
        <p:nvSpPr>
          <p:cNvPr id="9" name="Shape 7"/>
          <p:cNvSpPr/>
          <p:nvPr/>
        </p:nvSpPr>
        <p:spPr>
          <a:xfrm>
            <a:off x="411480" y="1938528"/>
            <a:ext cx="182880" cy="182880"/>
          </a:xfrm>
          <a:prstGeom prst="ellipse">
            <a:avLst/>
          </a:prstGeom>
          <a:solidFill>
            <a:srgbClr val="1A2A5E"/>
          </a:solidFill>
          <a:ln/>
        </p:spPr>
      </p:sp>
      <p:sp>
        <p:nvSpPr>
          <p:cNvPr id="10" name="Text 8"/>
          <p:cNvSpPr/>
          <p:nvPr/>
        </p:nvSpPr>
        <p:spPr>
          <a:xfrm>
            <a:off x="667512" y="1883664"/>
            <a:ext cx="155448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1A2A5E"/>
                </a:solidFill>
              </a:rPr>
              <a:t>Akran Öğrenmesi</a:t>
            </a:r>
            <a:endParaRPr lang="en-US" sz="850" dirty="0"/>
          </a:p>
        </p:txBody>
      </p:sp>
      <p:sp>
        <p:nvSpPr>
          <p:cNvPr id="11" name="Shape 9"/>
          <p:cNvSpPr/>
          <p:nvPr/>
        </p:nvSpPr>
        <p:spPr>
          <a:xfrm>
            <a:off x="320040" y="2331720"/>
            <a:ext cx="1965960" cy="402336"/>
          </a:xfrm>
          <a:prstGeom prst="rect">
            <a:avLst/>
          </a:prstGeom>
          <a:solidFill>
            <a:srgbClr val="FFFFFF"/>
          </a:solidFill>
          <a:ln/>
          <a:effectLst>
            <a:outerShdw blurRad="101600" dist="38100" dir="8100000" algn="bl" rotWithShape="0">
              <a:srgbClr val="000000">
                <a:alpha val="10000"/>
              </a:srgbClr>
            </a:outerShdw>
          </a:effectLst>
        </p:spPr>
      </p:sp>
      <p:sp>
        <p:nvSpPr>
          <p:cNvPr id="12" name="Shape 10"/>
          <p:cNvSpPr/>
          <p:nvPr/>
        </p:nvSpPr>
        <p:spPr>
          <a:xfrm>
            <a:off x="411480" y="2441448"/>
            <a:ext cx="182880" cy="182880"/>
          </a:xfrm>
          <a:prstGeom prst="ellipse">
            <a:avLst/>
          </a:prstGeom>
          <a:solidFill>
            <a:srgbClr val="1A2A5E"/>
          </a:solidFill>
          <a:ln/>
        </p:spPr>
      </p:sp>
      <p:sp>
        <p:nvSpPr>
          <p:cNvPr id="13" name="Text 11"/>
          <p:cNvSpPr/>
          <p:nvPr/>
        </p:nvSpPr>
        <p:spPr>
          <a:xfrm>
            <a:off x="667512" y="2386584"/>
            <a:ext cx="155448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1A2A5E"/>
                </a:solidFill>
              </a:rPr>
              <a:t>İşbirlikli Öğrenme</a:t>
            </a:r>
            <a:endParaRPr lang="en-US" sz="850" dirty="0"/>
          </a:p>
        </p:txBody>
      </p:sp>
      <p:sp>
        <p:nvSpPr>
          <p:cNvPr id="14" name="Shape 12"/>
          <p:cNvSpPr/>
          <p:nvPr/>
        </p:nvSpPr>
        <p:spPr>
          <a:xfrm>
            <a:off x="320040" y="2834640"/>
            <a:ext cx="1965960" cy="402336"/>
          </a:xfrm>
          <a:prstGeom prst="rect">
            <a:avLst/>
          </a:prstGeom>
          <a:solidFill>
            <a:srgbClr val="FFFFFF"/>
          </a:solidFill>
          <a:ln/>
          <a:effectLst>
            <a:outerShdw blurRad="101600" dist="38100" dir="8100000" algn="bl" rotWithShape="0">
              <a:srgbClr val="000000">
                <a:alpha val="10000"/>
              </a:srgbClr>
            </a:outerShdw>
          </a:effectLst>
        </p:spPr>
      </p:sp>
      <p:sp>
        <p:nvSpPr>
          <p:cNvPr id="15" name="Shape 13"/>
          <p:cNvSpPr/>
          <p:nvPr/>
        </p:nvSpPr>
        <p:spPr>
          <a:xfrm>
            <a:off x="411480" y="2944368"/>
            <a:ext cx="182880" cy="182880"/>
          </a:xfrm>
          <a:prstGeom prst="ellipse">
            <a:avLst/>
          </a:prstGeom>
          <a:solidFill>
            <a:srgbClr val="1A2A5E"/>
          </a:solidFill>
          <a:ln/>
        </p:spPr>
      </p:sp>
      <p:sp>
        <p:nvSpPr>
          <p:cNvPr id="16" name="Text 14"/>
          <p:cNvSpPr/>
          <p:nvPr/>
        </p:nvSpPr>
        <p:spPr>
          <a:xfrm>
            <a:off x="667512" y="2889504"/>
            <a:ext cx="155448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1A2A5E"/>
                </a:solidFill>
              </a:rPr>
              <a:t>Çoklu Ortam Öğrenmesi</a:t>
            </a:r>
            <a:endParaRPr lang="en-US" sz="850" dirty="0"/>
          </a:p>
        </p:txBody>
      </p:sp>
      <p:sp>
        <p:nvSpPr>
          <p:cNvPr id="17" name="Shape 15"/>
          <p:cNvSpPr/>
          <p:nvPr/>
        </p:nvSpPr>
        <p:spPr>
          <a:xfrm>
            <a:off x="320040" y="3337560"/>
            <a:ext cx="1965960" cy="402336"/>
          </a:xfrm>
          <a:prstGeom prst="rect">
            <a:avLst/>
          </a:prstGeom>
          <a:solidFill>
            <a:srgbClr val="FFFFFF"/>
          </a:solidFill>
          <a:ln/>
          <a:effectLst>
            <a:outerShdw blurRad="101600" dist="38100" dir="8100000" algn="bl" rotWithShape="0">
              <a:srgbClr val="000000">
                <a:alpha val="10000"/>
              </a:srgbClr>
            </a:outerShdw>
          </a:effectLst>
        </p:spPr>
      </p:sp>
      <p:sp>
        <p:nvSpPr>
          <p:cNvPr id="18" name="Shape 16"/>
          <p:cNvSpPr/>
          <p:nvPr/>
        </p:nvSpPr>
        <p:spPr>
          <a:xfrm>
            <a:off x="411480" y="3447288"/>
            <a:ext cx="182880" cy="182880"/>
          </a:xfrm>
          <a:prstGeom prst="ellipse">
            <a:avLst/>
          </a:prstGeom>
          <a:solidFill>
            <a:srgbClr val="1A2A5E"/>
          </a:solidFill>
          <a:ln/>
        </p:spPr>
      </p:sp>
      <p:sp>
        <p:nvSpPr>
          <p:cNvPr id="19" name="Text 17"/>
          <p:cNvSpPr/>
          <p:nvPr/>
        </p:nvSpPr>
        <p:spPr>
          <a:xfrm>
            <a:off x="667512" y="3392424"/>
            <a:ext cx="155448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1A2A5E"/>
                </a:solidFill>
              </a:rPr>
              <a:t>Sorgulamaya Dayalı Öğrenme</a:t>
            </a:r>
            <a:endParaRPr lang="en-US" sz="850" dirty="0"/>
          </a:p>
        </p:txBody>
      </p:sp>
      <p:sp>
        <p:nvSpPr>
          <p:cNvPr id="20" name="Shape 18"/>
          <p:cNvSpPr/>
          <p:nvPr/>
        </p:nvSpPr>
        <p:spPr>
          <a:xfrm>
            <a:off x="320040" y="3840480"/>
            <a:ext cx="1965960" cy="402336"/>
          </a:xfrm>
          <a:prstGeom prst="rect">
            <a:avLst/>
          </a:prstGeom>
          <a:solidFill>
            <a:srgbClr val="FFFFFF"/>
          </a:solidFill>
          <a:ln/>
          <a:effectLst>
            <a:outerShdw blurRad="101600" dist="38100" dir="8100000" algn="bl" rotWithShape="0">
              <a:srgbClr val="000000">
                <a:alpha val="10000"/>
              </a:srgbClr>
            </a:outerShdw>
          </a:effectLst>
        </p:spPr>
      </p:sp>
      <p:sp>
        <p:nvSpPr>
          <p:cNvPr id="21" name="Shape 19"/>
          <p:cNvSpPr/>
          <p:nvPr/>
        </p:nvSpPr>
        <p:spPr>
          <a:xfrm>
            <a:off x="411480" y="3950208"/>
            <a:ext cx="182880" cy="182880"/>
          </a:xfrm>
          <a:prstGeom prst="ellipse">
            <a:avLst/>
          </a:prstGeom>
          <a:solidFill>
            <a:srgbClr val="1A2A5E"/>
          </a:solidFill>
          <a:ln/>
        </p:spPr>
      </p:sp>
      <p:sp>
        <p:nvSpPr>
          <p:cNvPr id="22" name="Text 20"/>
          <p:cNvSpPr/>
          <p:nvPr/>
        </p:nvSpPr>
        <p:spPr>
          <a:xfrm>
            <a:off x="667512" y="3895344"/>
            <a:ext cx="155448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1A2A5E"/>
                </a:solidFill>
              </a:rPr>
              <a:t>Sokratik Uygulamalar</a:t>
            </a:r>
            <a:endParaRPr lang="en-US" sz="850" dirty="0"/>
          </a:p>
        </p:txBody>
      </p:sp>
      <p:sp>
        <p:nvSpPr>
          <p:cNvPr id="23" name="Shape 21"/>
          <p:cNvSpPr/>
          <p:nvPr/>
        </p:nvSpPr>
        <p:spPr>
          <a:xfrm>
            <a:off x="320040" y="4343400"/>
            <a:ext cx="1965960" cy="402336"/>
          </a:xfrm>
          <a:prstGeom prst="rect">
            <a:avLst/>
          </a:prstGeom>
          <a:solidFill>
            <a:srgbClr val="FFFFFF"/>
          </a:solidFill>
          <a:ln/>
          <a:effectLst>
            <a:outerShdw blurRad="101600" dist="38100" dir="8100000" algn="bl" rotWithShape="0">
              <a:srgbClr val="000000">
                <a:alpha val="10000"/>
              </a:srgbClr>
            </a:outerShdw>
          </a:effectLst>
        </p:spPr>
      </p:sp>
      <p:sp>
        <p:nvSpPr>
          <p:cNvPr id="24" name="Shape 22"/>
          <p:cNvSpPr/>
          <p:nvPr/>
        </p:nvSpPr>
        <p:spPr>
          <a:xfrm>
            <a:off x="411480" y="4453128"/>
            <a:ext cx="182880" cy="182880"/>
          </a:xfrm>
          <a:prstGeom prst="ellipse">
            <a:avLst/>
          </a:prstGeom>
          <a:solidFill>
            <a:srgbClr val="1A2A5E"/>
          </a:solidFill>
          <a:ln/>
        </p:spPr>
      </p:sp>
      <p:sp>
        <p:nvSpPr>
          <p:cNvPr id="25" name="Text 23"/>
          <p:cNvSpPr/>
          <p:nvPr/>
        </p:nvSpPr>
        <p:spPr>
          <a:xfrm>
            <a:off x="667512" y="4398264"/>
            <a:ext cx="155448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1A2A5E"/>
                </a:solidFill>
              </a:rPr>
              <a:t>Görev Odaklı Öğretim (Task-Based Learning)</a:t>
            </a:r>
            <a:endParaRPr lang="en-US" sz="850" dirty="0"/>
          </a:p>
        </p:txBody>
      </p:sp>
      <p:sp>
        <p:nvSpPr>
          <p:cNvPr id="26" name="Shape 24"/>
          <p:cNvSpPr/>
          <p:nvPr/>
        </p:nvSpPr>
        <p:spPr>
          <a:xfrm>
            <a:off x="2423160" y="1325880"/>
            <a:ext cx="1965960" cy="402336"/>
          </a:xfrm>
          <a:prstGeom prst="rect">
            <a:avLst/>
          </a:prstGeom>
          <a:solidFill>
            <a:srgbClr val="FFFFFF"/>
          </a:solidFill>
          <a:ln/>
          <a:effectLst>
            <a:outerShdw blurRad="101600" dist="38100" dir="8100000" algn="bl" rotWithShape="0">
              <a:srgbClr val="000000">
                <a:alpha val="10000"/>
              </a:srgbClr>
            </a:outerShdw>
          </a:effectLst>
        </p:spPr>
      </p:sp>
      <p:sp>
        <p:nvSpPr>
          <p:cNvPr id="27" name="Shape 25"/>
          <p:cNvSpPr/>
          <p:nvPr/>
        </p:nvSpPr>
        <p:spPr>
          <a:xfrm>
            <a:off x="2514600" y="1435608"/>
            <a:ext cx="182880" cy="182880"/>
          </a:xfrm>
          <a:prstGeom prst="ellipse">
            <a:avLst/>
          </a:prstGeom>
          <a:solidFill>
            <a:srgbClr val="1A2A5E"/>
          </a:solidFill>
          <a:ln/>
        </p:spPr>
      </p:sp>
      <p:sp>
        <p:nvSpPr>
          <p:cNvPr id="28" name="Text 26"/>
          <p:cNvSpPr/>
          <p:nvPr/>
        </p:nvSpPr>
        <p:spPr>
          <a:xfrm>
            <a:off x="2770632" y="1380744"/>
            <a:ext cx="155448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1A2A5E"/>
                </a:solidFill>
              </a:rPr>
              <a:t>Tam Öğrenme Modeli</a:t>
            </a:r>
            <a:endParaRPr lang="en-US" sz="850" dirty="0"/>
          </a:p>
        </p:txBody>
      </p:sp>
      <p:sp>
        <p:nvSpPr>
          <p:cNvPr id="29" name="Shape 27"/>
          <p:cNvSpPr/>
          <p:nvPr/>
        </p:nvSpPr>
        <p:spPr>
          <a:xfrm>
            <a:off x="2423160" y="1828800"/>
            <a:ext cx="1965960" cy="402336"/>
          </a:xfrm>
          <a:prstGeom prst="rect">
            <a:avLst/>
          </a:prstGeom>
          <a:solidFill>
            <a:srgbClr val="FFFFFF"/>
          </a:solidFill>
          <a:ln/>
          <a:effectLst>
            <a:outerShdw blurRad="101600" dist="38100" dir="8100000" algn="bl" rotWithShape="0">
              <a:srgbClr val="000000">
                <a:alpha val="10000"/>
              </a:srgbClr>
            </a:outerShdw>
          </a:effectLst>
        </p:spPr>
      </p:sp>
      <p:sp>
        <p:nvSpPr>
          <p:cNvPr id="30" name="Shape 28"/>
          <p:cNvSpPr/>
          <p:nvPr/>
        </p:nvSpPr>
        <p:spPr>
          <a:xfrm>
            <a:off x="2514600" y="1938528"/>
            <a:ext cx="182880" cy="182880"/>
          </a:xfrm>
          <a:prstGeom prst="ellipse">
            <a:avLst/>
          </a:prstGeom>
          <a:solidFill>
            <a:srgbClr val="1A2A5E"/>
          </a:solidFill>
          <a:ln/>
        </p:spPr>
      </p:sp>
      <p:sp>
        <p:nvSpPr>
          <p:cNvPr id="31" name="Text 29"/>
          <p:cNvSpPr/>
          <p:nvPr/>
        </p:nvSpPr>
        <p:spPr>
          <a:xfrm>
            <a:off x="2770632" y="1883664"/>
            <a:ext cx="155448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1A2A5E"/>
                </a:solidFill>
              </a:rPr>
              <a:t>Çoklu Zeka Kuramı</a:t>
            </a:r>
            <a:endParaRPr lang="en-US" sz="850" dirty="0"/>
          </a:p>
        </p:txBody>
      </p:sp>
      <p:sp>
        <p:nvSpPr>
          <p:cNvPr id="32" name="Shape 30"/>
          <p:cNvSpPr/>
          <p:nvPr/>
        </p:nvSpPr>
        <p:spPr>
          <a:xfrm>
            <a:off x="2423160" y="2331720"/>
            <a:ext cx="1965960" cy="402336"/>
          </a:xfrm>
          <a:prstGeom prst="rect">
            <a:avLst/>
          </a:prstGeom>
          <a:solidFill>
            <a:srgbClr val="FFFFFF"/>
          </a:solidFill>
          <a:ln/>
          <a:effectLst>
            <a:outerShdw blurRad="101600" dist="38100" dir="8100000" algn="bl" rotWithShape="0">
              <a:srgbClr val="000000">
                <a:alpha val="10000"/>
              </a:srgbClr>
            </a:outerShdw>
          </a:effectLst>
        </p:spPr>
      </p:sp>
      <p:sp>
        <p:nvSpPr>
          <p:cNvPr id="33" name="Shape 31"/>
          <p:cNvSpPr/>
          <p:nvPr/>
        </p:nvSpPr>
        <p:spPr>
          <a:xfrm>
            <a:off x="2514600" y="2441448"/>
            <a:ext cx="182880" cy="182880"/>
          </a:xfrm>
          <a:prstGeom prst="ellipse">
            <a:avLst/>
          </a:prstGeom>
          <a:solidFill>
            <a:srgbClr val="1A2A5E"/>
          </a:solidFill>
          <a:ln/>
        </p:spPr>
      </p:sp>
      <p:sp>
        <p:nvSpPr>
          <p:cNvPr id="34" name="Text 32"/>
          <p:cNvSpPr/>
          <p:nvPr/>
        </p:nvSpPr>
        <p:spPr>
          <a:xfrm>
            <a:off x="2770632" y="2386584"/>
            <a:ext cx="155448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1A2A5E"/>
                </a:solidFill>
              </a:rPr>
              <a:t>Yaratıcı Düşünme Etkinlikleri</a:t>
            </a:r>
            <a:endParaRPr lang="en-US" sz="850" dirty="0"/>
          </a:p>
        </p:txBody>
      </p:sp>
      <p:sp>
        <p:nvSpPr>
          <p:cNvPr id="35" name="Shape 33"/>
          <p:cNvSpPr/>
          <p:nvPr/>
        </p:nvSpPr>
        <p:spPr>
          <a:xfrm>
            <a:off x="2423160" y="2834640"/>
            <a:ext cx="1965960" cy="402336"/>
          </a:xfrm>
          <a:prstGeom prst="rect">
            <a:avLst/>
          </a:prstGeom>
          <a:solidFill>
            <a:srgbClr val="FFFFFF"/>
          </a:solidFill>
          <a:ln/>
          <a:effectLst>
            <a:outerShdw blurRad="101600" dist="38100" dir="8100000" algn="bl" rotWithShape="0">
              <a:srgbClr val="000000">
                <a:alpha val="10000"/>
              </a:srgbClr>
            </a:outerShdw>
          </a:effectLst>
        </p:spPr>
      </p:sp>
      <p:sp>
        <p:nvSpPr>
          <p:cNvPr id="36" name="Shape 34"/>
          <p:cNvSpPr/>
          <p:nvPr/>
        </p:nvSpPr>
        <p:spPr>
          <a:xfrm>
            <a:off x="2514600" y="2944368"/>
            <a:ext cx="182880" cy="182880"/>
          </a:xfrm>
          <a:prstGeom prst="ellipse">
            <a:avLst/>
          </a:prstGeom>
          <a:solidFill>
            <a:srgbClr val="1A2A5E"/>
          </a:solidFill>
          <a:ln/>
        </p:spPr>
      </p:sp>
      <p:sp>
        <p:nvSpPr>
          <p:cNvPr id="37" name="Text 35"/>
          <p:cNvSpPr/>
          <p:nvPr/>
        </p:nvSpPr>
        <p:spPr>
          <a:xfrm>
            <a:off x="2770632" y="2889504"/>
            <a:ext cx="155448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1A2A5E"/>
                </a:solidFill>
              </a:rPr>
              <a:t>Teknoloji Destekli Öğrenme</a:t>
            </a:r>
            <a:endParaRPr lang="en-US" sz="850" dirty="0"/>
          </a:p>
        </p:txBody>
      </p:sp>
      <p:sp>
        <p:nvSpPr>
          <p:cNvPr id="38" name="Shape 36"/>
          <p:cNvSpPr/>
          <p:nvPr/>
        </p:nvSpPr>
        <p:spPr>
          <a:xfrm>
            <a:off x="2423160" y="3337560"/>
            <a:ext cx="1965960" cy="402336"/>
          </a:xfrm>
          <a:prstGeom prst="rect">
            <a:avLst/>
          </a:prstGeom>
          <a:solidFill>
            <a:srgbClr val="FFFFFF"/>
          </a:solidFill>
          <a:ln/>
          <a:effectLst>
            <a:outerShdw blurRad="101600" dist="38100" dir="8100000" algn="bl" rotWithShape="0">
              <a:srgbClr val="000000">
                <a:alpha val="10000"/>
              </a:srgbClr>
            </a:outerShdw>
          </a:effectLst>
        </p:spPr>
      </p:sp>
      <p:sp>
        <p:nvSpPr>
          <p:cNvPr id="39" name="Shape 37"/>
          <p:cNvSpPr/>
          <p:nvPr/>
        </p:nvSpPr>
        <p:spPr>
          <a:xfrm>
            <a:off x="2514600" y="3447288"/>
            <a:ext cx="182880" cy="182880"/>
          </a:xfrm>
          <a:prstGeom prst="ellipse">
            <a:avLst/>
          </a:prstGeom>
          <a:solidFill>
            <a:srgbClr val="1A2A5E"/>
          </a:solidFill>
          <a:ln/>
        </p:spPr>
      </p:sp>
      <p:sp>
        <p:nvSpPr>
          <p:cNvPr id="40" name="Text 38"/>
          <p:cNvSpPr/>
          <p:nvPr/>
        </p:nvSpPr>
        <p:spPr>
          <a:xfrm>
            <a:off x="2770632" y="3392424"/>
            <a:ext cx="155448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1A2A5E"/>
                </a:solidFill>
              </a:rPr>
              <a:t>Low-tech Gamification (EXP &amp; Leaderboard)</a:t>
            </a:r>
            <a:endParaRPr lang="en-US" sz="850" dirty="0"/>
          </a:p>
        </p:txBody>
      </p:sp>
      <p:sp>
        <p:nvSpPr>
          <p:cNvPr id="41" name="Shape 39"/>
          <p:cNvSpPr/>
          <p:nvPr/>
        </p:nvSpPr>
        <p:spPr>
          <a:xfrm>
            <a:off x="2423160" y="3840480"/>
            <a:ext cx="1965960" cy="402336"/>
          </a:xfrm>
          <a:prstGeom prst="rect">
            <a:avLst/>
          </a:prstGeom>
          <a:solidFill>
            <a:srgbClr val="FFFFFF"/>
          </a:solidFill>
          <a:ln/>
          <a:effectLst>
            <a:outerShdw blurRad="101600" dist="38100" dir="8100000" algn="bl" rotWithShape="0">
              <a:srgbClr val="000000">
                <a:alpha val="10000"/>
              </a:srgbClr>
            </a:outerShdw>
          </a:effectLst>
        </p:spPr>
      </p:sp>
      <p:sp>
        <p:nvSpPr>
          <p:cNvPr id="42" name="Shape 40"/>
          <p:cNvSpPr/>
          <p:nvPr/>
        </p:nvSpPr>
        <p:spPr>
          <a:xfrm>
            <a:off x="2514600" y="3950208"/>
            <a:ext cx="182880" cy="182880"/>
          </a:xfrm>
          <a:prstGeom prst="ellipse">
            <a:avLst/>
          </a:prstGeom>
          <a:solidFill>
            <a:srgbClr val="1A2A5E"/>
          </a:solidFill>
          <a:ln/>
        </p:spPr>
      </p:sp>
      <p:sp>
        <p:nvSpPr>
          <p:cNvPr id="43" name="Text 41"/>
          <p:cNvSpPr/>
          <p:nvPr/>
        </p:nvSpPr>
        <p:spPr>
          <a:xfrm>
            <a:off x="2770632" y="3895344"/>
            <a:ext cx="155448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1A2A5E"/>
                </a:solidFill>
              </a:rPr>
              <a:t>İletişimsel Dil Öğretimi (CLT)</a:t>
            </a:r>
            <a:endParaRPr lang="en-US" sz="850" dirty="0"/>
          </a:p>
        </p:txBody>
      </p:sp>
      <p:sp>
        <p:nvSpPr>
          <p:cNvPr id="44" name="Shape 42"/>
          <p:cNvSpPr/>
          <p:nvPr/>
        </p:nvSpPr>
        <p:spPr>
          <a:xfrm>
            <a:off x="2423160" y="4343400"/>
            <a:ext cx="1965960" cy="402336"/>
          </a:xfrm>
          <a:prstGeom prst="rect">
            <a:avLst/>
          </a:prstGeom>
          <a:solidFill>
            <a:srgbClr val="FFFFFF"/>
          </a:solidFill>
          <a:ln/>
          <a:effectLst>
            <a:outerShdw blurRad="101600" dist="38100" dir="8100000" algn="bl" rotWithShape="0">
              <a:srgbClr val="000000">
                <a:alpha val="10000"/>
              </a:srgbClr>
            </a:outerShdw>
          </a:effectLst>
        </p:spPr>
      </p:sp>
      <p:sp>
        <p:nvSpPr>
          <p:cNvPr id="45" name="Shape 43"/>
          <p:cNvSpPr/>
          <p:nvPr/>
        </p:nvSpPr>
        <p:spPr>
          <a:xfrm>
            <a:off x="2514600" y="4453128"/>
            <a:ext cx="182880" cy="182880"/>
          </a:xfrm>
          <a:prstGeom prst="ellipse">
            <a:avLst/>
          </a:prstGeom>
          <a:solidFill>
            <a:srgbClr val="1A2A5E"/>
          </a:solidFill>
          <a:ln/>
        </p:spPr>
      </p:sp>
      <p:sp>
        <p:nvSpPr>
          <p:cNvPr id="46" name="Text 44"/>
          <p:cNvSpPr/>
          <p:nvPr/>
        </p:nvSpPr>
        <p:spPr>
          <a:xfrm>
            <a:off x="2770632" y="4398264"/>
            <a:ext cx="155448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1A2A5E"/>
                </a:solidFill>
              </a:rPr>
              <a:t>Proje Tabanlı Öğrenme</a:t>
            </a:r>
            <a:endParaRPr lang="en-US" sz="850" dirty="0"/>
          </a:p>
        </p:txBody>
      </p:sp>
      <p:sp>
        <p:nvSpPr>
          <p:cNvPr id="47" name="Text 45"/>
          <p:cNvSpPr/>
          <p:nvPr/>
        </p:nvSpPr>
        <p:spPr>
          <a:xfrm>
            <a:off x="4617720" y="987552"/>
            <a:ext cx="42062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1A2A5E"/>
                </a:solidFill>
              </a:rPr>
              <a:t>Dijital Araçlar &amp; Platformlar</a:t>
            </a:r>
            <a:endParaRPr lang="en-US" sz="1200" dirty="0"/>
          </a:p>
        </p:txBody>
      </p:sp>
      <p:sp>
        <p:nvSpPr>
          <p:cNvPr id="48" name="Shape 46"/>
          <p:cNvSpPr/>
          <p:nvPr/>
        </p:nvSpPr>
        <p:spPr>
          <a:xfrm>
            <a:off x="4617720" y="1325880"/>
            <a:ext cx="4206240" cy="457200"/>
          </a:xfrm>
          <a:prstGeom prst="rect">
            <a:avLst/>
          </a:prstGeom>
          <a:solidFill>
            <a:srgbClr val="FFFFFF"/>
          </a:solidFill>
          <a:ln/>
          <a:effectLst>
            <a:outerShdw blurRad="101600" dist="38100" dir="8100000" algn="bl" rotWithShape="0">
              <a:srgbClr val="000000">
                <a:alpha val="10000"/>
              </a:srgbClr>
            </a:outerShdw>
          </a:effectLst>
        </p:spPr>
      </p:sp>
      <p:sp>
        <p:nvSpPr>
          <p:cNvPr id="49" name="Shape 47"/>
          <p:cNvSpPr/>
          <p:nvPr/>
        </p:nvSpPr>
        <p:spPr>
          <a:xfrm>
            <a:off x="4617720" y="1325880"/>
            <a:ext cx="64008" cy="457200"/>
          </a:xfrm>
          <a:prstGeom prst="rect">
            <a:avLst/>
          </a:prstGeom>
          <a:solidFill>
            <a:srgbClr val="C8A951"/>
          </a:solidFill>
          <a:ln/>
        </p:spPr>
      </p:sp>
      <p:sp>
        <p:nvSpPr>
          <p:cNvPr id="50" name="Text 48"/>
          <p:cNvSpPr/>
          <p:nvPr/>
        </p:nvSpPr>
        <p:spPr>
          <a:xfrm>
            <a:off x="4736592" y="1362456"/>
            <a:ext cx="397764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50" b="1" dirty="0">
                <a:solidFill>
                  <a:srgbClr val="1A2A5E"/>
                </a:solidFill>
              </a:rPr>
              <a:t>Google Classroom</a:t>
            </a:r>
            <a:endParaRPr lang="en-US" sz="950" dirty="0"/>
          </a:p>
        </p:txBody>
      </p:sp>
      <p:sp>
        <p:nvSpPr>
          <p:cNvPr id="51" name="Text 49"/>
          <p:cNvSpPr/>
          <p:nvPr/>
        </p:nvSpPr>
        <p:spPr>
          <a:xfrm>
            <a:off x="4736592" y="1554480"/>
            <a:ext cx="397764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6B7A9A"/>
                </a:solidFill>
              </a:rPr>
              <a:t>Ödev takibi ve içerik paylaşımı</a:t>
            </a:r>
            <a:endParaRPr lang="en-US" sz="850" dirty="0"/>
          </a:p>
        </p:txBody>
      </p:sp>
      <p:sp>
        <p:nvSpPr>
          <p:cNvPr id="52" name="Shape 50"/>
          <p:cNvSpPr/>
          <p:nvPr/>
        </p:nvSpPr>
        <p:spPr>
          <a:xfrm>
            <a:off x="4617720" y="1842516"/>
            <a:ext cx="4206240" cy="457200"/>
          </a:xfrm>
          <a:prstGeom prst="rect">
            <a:avLst/>
          </a:prstGeom>
          <a:solidFill>
            <a:srgbClr val="FFFFFF"/>
          </a:solidFill>
          <a:ln/>
          <a:effectLst>
            <a:outerShdw blurRad="101600" dist="38100" dir="8100000" algn="bl" rotWithShape="0">
              <a:srgbClr val="000000">
                <a:alpha val="10000"/>
              </a:srgbClr>
            </a:outerShdw>
          </a:effectLst>
        </p:spPr>
      </p:sp>
      <p:sp>
        <p:nvSpPr>
          <p:cNvPr id="53" name="Shape 51"/>
          <p:cNvSpPr/>
          <p:nvPr/>
        </p:nvSpPr>
        <p:spPr>
          <a:xfrm>
            <a:off x="4617720" y="1842516"/>
            <a:ext cx="64008" cy="457200"/>
          </a:xfrm>
          <a:prstGeom prst="rect">
            <a:avLst/>
          </a:prstGeom>
          <a:solidFill>
            <a:srgbClr val="C8A951"/>
          </a:solidFill>
          <a:ln/>
        </p:spPr>
      </p:sp>
      <p:sp>
        <p:nvSpPr>
          <p:cNvPr id="54" name="Text 52"/>
          <p:cNvSpPr/>
          <p:nvPr/>
        </p:nvSpPr>
        <p:spPr>
          <a:xfrm>
            <a:off x="4736592" y="1879092"/>
            <a:ext cx="397764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50" b="1" dirty="0">
                <a:solidFill>
                  <a:srgbClr val="1A2A5E"/>
                </a:solidFill>
              </a:rPr>
              <a:t>Oxford Learner Hub</a:t>
            </a:r>
            <a:endParaRPr lang="en-US" sz="950" dirty="0"/>
          </a:p>
        </p:txBody>
      </p:sp>
      <p:sp>
        <p:nvSpPr>
          <p:cNvPr id="55" name="Text 53"/>
          <p:cNvSpPr/>
          <p:nvPr/>
        </p:nvSpPr>
        <p:spPr>
          <a:xfrm>
            <a:off x="4736592" y="2071116"/>
            <a:ext cx="397764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6B7A9A"/>
                </a:solidFill>
              </a:rPr>
              <a:t>English File dijital alıştırmaları</a:t>
            </a:r>
            <a:endParaRPr lang="en-US" sz="850" dirty="0"/>
          </a:p>
        </p:txBody>
      </p:sp>
      <p:sp>
        <p:nvSpPr>
          <p:cNvPr id="56" name="Shape 54"/>
          <p:cNvSpPr/>
          <p:nvPr/>
        </p:nvSpPr>
        <p:spPr>
          <a:xfrm>
            <a:off x="4617720" y="2359152"/>
            <a:ext cx="4206240" cy="457200"/>
          </a:xfrm>
          <a:prstGeom prst="rect">
            <a:avLst/>
          </a:prstGeom>
          <a:solidFill>
            <a:srgbClr val="FFFFFF"/>
          </a:solidFill>
          <a:ln/>
          <a:effectLst>
            <a:outerShdw blurRad="101600" dist="38100" dir="8100000" algn="bl" rotWithShape="0">
              <a:srgbClr val="000000">
                <a:alpha val="10000"/>
              </a:srgbClr>
            </a:outerShdw>
          </a:effectLst>
        </p:spPr>
      </p:sp>
      <p:sp>
        <p:nvSpPr>
          <p:cNvPr id="57" name="Shape 55"/>
          <p:cNvSpPr/>
          <p:nvPr/>
        </p:nvSpPr>
        <p:spPr>
          <a:xfrm>
            <a:off x="4617720" y="2359152"/>
            <a:ext cx="64008" cy="457200"/>
          </a:xfrm>
          <a:prstGeom prst="rect">
            <a:avLst/>
          </a:prstGeom>
          <a:solidFill>
            <a:srgbClr val="C8A951"/>
          </a:solidFill>
          <a:ln/>
        </p:spPr>
      </p:sp>
      <p:sp>
        <p:nvSpPr>
          <p:cNvPr id="58" name="Text 56"/>
          <p:cNvSpPr/>
          <p:nvPr/>
        </p:nvSpPr>
        <p:spPr>
          <a:xfrm>
            <a:off x="4736592" y="2395728"/>
            <a:ext cx="397764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50" b="1" dirty="0">
                <a:solidFill>
                  <a:srgbClr val="1A2A5E"/>
                </a:solidFill>
              </a:rPr>
              <a:t>Pearson English Connect</a:t>
            </a:r>
            <a:endParaRPr lang="en-US" sz="950" dirty="0"/>
          </a:p>
        </p:txBody>
      </p:sp>
      <p:sp>
        <p:nvSpPr>
          <p:cNvPr id="59" name="Text 57"/>
          <p:cNvSpPr/>
          <p:nvPr/>
        </p:nvSpPr>
        <p:spPr>
          <a:xfrm>
            <a:off x="4736592" y="2587752"/>
            <a:ext cx="397764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6B7A9A"/>
                </a:solidFill>
              </a:rPr>
              <a:t>Contemporary Topics dijital platform</a:t>
            </a:r>
            <a:endParaRPr lang="en-US" sz="850" dirty="0"/>
          </a:p>
        </p:txBody>
      </p:sp>
      <p:sp>
        <p:nvSpPr>
          <p:cNvPr id="60" name="Shape 58"/>
          <p:cNvSpPr/>
          <p:nvPr/>
        </p:nvSpPr>
        <p:spPr>
          <a:xfrm>
            <a:off x="4617720" y="2875788"/>
            <a:ext cx="4206240" cy="457200"/>
          </a:xfrm>
          <a:prstGeom prst="rect">
            <a:avLst/>
          </a:prstGeom>
          <a:solidFill>
            <a:srgbClr val="FFFFFF"/>
          </a:solidFill>
          <a:ln/>
          <a:effectLst>
            <a:outerShdw blurRad="101600" dist="38100" dir="8100000" algn="bl" rotWithShape="0">
              <a:srgbClr val="000000">
                <a:alpha val="10000"/>
              </a:srgbClr>
            </a:outerShdw>
          </a:effectLst>
        </p:spPr>
      </p:sp>
      <p:sp>
        <p:nvSpPr>
          <p:cNvPr id="61" name="Shape 59"/>
          <p:cNvSpPr/>
          <p:nvPr/>
        </p:nvSpPr>
        <p:spPr>
          <a:xfrm>
            <a:off x="4617720" y="2875788"/>
            <a:ext cx="64008" cy="457200"/>
          </a:xfrm>
          <a:prstGeom prst="rect">
            <a:avLst/>
          </a:prstGeom>
          <a:solidFill>
            <a:srgbClr val="C8A951"/>
          </a:solidFill>
          <a:ln/>
        </p:spPr>
      </p:sp>
      <p:sp>
        <p:nvSpPr>
          <p:cNvPr id="62" name="Text 60"/>
          <p:cNvSpPr/>
          <p:nvPr/>
        </p:nvSpPr>
        <p:spPr>
          <a:xfrm>
            <a:off x="4736592" y="2912364"/>
            <a:ext cx="397764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50" b="1" dirty="0">
                <a:solidFill>
                  <a:srgbClr val="1A2A5E"/>
                </a:solidFill>
              </a:rPr>
              <a:t>ChatGPT / Gemini</a:t>
            </a:r>
            <a:endParaRPr lang="en-US" sz="950" dirty="0"/>
          </a:p>
        </p:txBody>
      </p:sp>
      <p:sp>
        <p:nvSpPr>
          <p:cNvPr id="63" name="Text 61"/>
          <p:cNvSpPr/>
          <p:nvPr/>
        </p:nvSpPr>
        <p:spPr>
          <a:xfrm>
            <a:off x="4736592" y="3104388"/>
            <a:ext cx="397764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6B7A9A"/>
                </a:solidFill>
              </a:rPr>
              <a:t>Oyunlaştırma ve yazma desteği</a:t>
            </a:r>
            <a:endParaRPr lang="en-US" sz="850" dirty="0"/>
          </a:p>
        </p:txBody>
      </p:sp>
      <p:sp>
        <p:nvSpPr>
          <p:cNvPr id="64" name="Shape 62"/>
          <p:cNvSpPr/>
          <p:nvPr/>
        </p:nvSpPr>
        <p:spPr>
          <a:xfrm>
            <a:off x="4617720" y="3392424"/>
            <a:ext cx="4206240" cy="457200"/>
          </a:xfrm>
          <a:prstGeom prst="rect">
            <a:avLst/>
          </a:prstGeom>
          <a:solidFill>
            <a:srgbClr val="FFFFFF"/>
          </a:solidFill>
          <a:ln/>
          <a:effectLst>
            <a:outerShdw blurRad="101600" dist="38100" dir="8100000" algn="bl" rotWithShape="0">
              <a:srgbClr val="000000">
                <a:alpha val="10000"/>
              </a:srgbClr>
            </a:outerShdw>
          </a:effectLst>
        </p:spPr>
      </p:sp>
      <p:sp>
        <p:nvSpPr>
          <p:cNvPr id="65" name="Shape 63"/>
          <p:cNvSpPr/>
          <p:nvPr/>
        </p:nvSpPr>
        <p:spPr>
          <a:xfrm>
            <a:off x="4617720" y="3392424"/>
            <a:ext cx="64008" cy="457200"/>
          </a:xfrm>
          <a:prstGeom prst="rect">
            <a:avLst/>
          </a:prstGeom>
          <a:solidFill>
            <a:srgbClr val="C8A951"/>
          </a:solidFill>
          <a:ln/>
        </p:spPr>
      </p:sp>
      <p:sp>
        <p:nvSpPr>
          <p:cNvPr id="66" name="Text 64"/>
          <p:cNvSpPr/>
          <p:nvPr/>
        </p:nvSpPr>
        <p:spPr>
          <a:xfrm>
            <a:off x="4736592" y="3429000"/>
            <a:ext cx="397764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50" b="1" dirty="0">
                <a:solidFill>
                  <a:srgbClr val="1A2A5E"/>
                </a:solidFill>
              </a:rPr>
              <a:t>Yapay Zeka Yazma Araçları</a:t>
            </a:r>
            <a:endParaRPr lang="en-US" sz="950" dirty="0"/>
          </a:p>
        </p:txBody>
      </p:sp>
      <p:sp>
        <p:nvSpPr>
          <p:cNvPr id="67" name="Text 65"/>
          <p:cNvSpPr/>
          <p:nvPr/>
        </p:nvSpPr>
        <p:spPr>
          <a:xfrm>
            <a:off x="4736592" y="3621024"/>
            <a:ext cx="397764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6B7A9A"/>
                </a:solidFill>
              </a:rPr>
              <a:t>Yazma portfolyosu ve geri bildirim</a:t>
            </a:r>
            <a:endParaRPr lang="en-US" sz="850" dirty="0"/>
          </a:p>
        </p:txBody>
      </p:sp>
      <p:sp>
        <p:nvSpPr>
          <p:cNvPr id="68" name="Shape 66"/>
          <p:cNvSpPr/>
          <p:nvPr/>
        </p:nvSpPr>
        <p:spPr>
          <a:xfrm>
            <a:off x="4617720" y="3909060"/>
            <a:ext cx="4206240" cy="457200"/>
          </a:xfrm>
          <a:prstGeom prst="rect">
            <a:avLst/>
          </a:prstGeom>
          <a:solidFill>
            <a:srgbClr val="FFFFFF"/>
          </a:solidFill>
          <a:ln/>
          <a:effectLst>
            <a:outerShdw blurRad="101600" dist="38100" dir="8100000" algn="bl" rotWithShape="0">
              <a:srgbClr val="000000">
                <a:alpha val="10000"/>
              </a:srgbClr>
            </a:outerShdw>
          </a:effectLst>
        </p:spPr>
      </p:sp>
      <p:sp>
        <p:nvSpPr>
          <p:cNvPr id="69" name="Shape 67"/>
          <p:cNvSpPr/>
          <p:nvPr/>
        </p:nvSpPr>
        <p:spPr>
          <a:xfrm>
            <a:off x="4617720" y="3909060"/>
            <a:ext cx="64008" cy="457200"/>
          </a:xfrm>
          <a:prstGeom prst="rect">
            <a:avLst/>
          </a:prstGeom>
          <a:solidFill>
            <a:srgbClr val="C8A951"/>
          </a:solidFill>
          <a:ln/>
        </p:spPr>
      </p:sp>
      <p:sp>
        <p:nvSpPr>
          <p:cNvPr id="70" name="Text 68"/>
          <p:cNvSpPr/>
          <p:nvPr/>
        </p:nvSpPr>
        <p:spPr>
          <a:xfrm>
            <a:off x="4736592" y="3945636"/>
            <a:ext cx="397764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50" b="1" dirty="0">
                <a:solidFill>
                  <a:srgbClr val="1A2A5E"/>
                </a:solidFill>
              </a:rPr>
              <a:t>Video Çekim Ödevleri</a:t>
            </a:r>
            <a:endParaRPr lang="en-US" sz="950" dirty="0"/>
          </a:p>
        </p:txBody>
      </p:sp>
      <p:sp>
        <p:nvSpPr>
          <p:cNvPr id="71" name="Text 69"/>
          <p:cNvSpPr/>
          <p:nvPr/>
        </p:nvSpPr>
        <p:spPr>
          <a:xfrm>
            <a:off x="4736592" y="4137660"/>
            <a:ext cx="397764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6B7A9A"/>
                </a:solidFill>
              </a:rPr>
              <a:t>Google Classroom üzerinden sunulan</a:t>
            </a:r>
            <a:endParaRPr lang="en-US" sz="850" dirty="0"/>
          </a:p>
        </p:txBody>
      </p:sp>
      <p:sp>
        <p:nvSpPr>
          <p:cNvPr id="72" name="Shape 70"/>
          <p:cNvSpPr/>
          <p:nvPr/>
        </p:nvSpPr>
        <p:spPr>
          <a:xfrm>
            <a:off x="4617720" y="4425696"/>
            <a:ext cx="4206240" cy="457200"/>
          </a:xfrm>
          <a:prstGeom prst="rect">
            <a:avLst/>
          </a:prstGeom>
          <a:solidFill>
            <a:srgbClr val="FFFFFF"/>
          </a:solidFill>
          <a:ln/>
          <a:effectLst>
            <a:outerShdw blurRad="101600" dist="38100" dir="8100000" algn="bl" rotWithShape="0">
              <a:srgbClr val="000000">
                <a:alpha val="10000"/>
              </a:srgbClr>
            </a:outerShdw>
          </a:effectLst>
        </p:spPr>
      </p:sp>
      <p:sp>
        <p:nvSpPr>
          <p:cNvPr id="73" name="Shape 71"/>
          <p:cNvSpPr/>
          <p:nvPr/>
        </p:nvSpPr>
        <p:spPr>
          <a:xfrm>
            <a:off x="4617720" y="4425696"/>
            <a:ext cx="64008" cy="457200"/>
          </a:xfrm>
          <a:prstGeom prst="rect">
            <a:avLst/>
          </a:prstGeom>
          <a:solidFill>
            <a:srgbClr val="C8A951"/>
          </a:solidFill>
          <a:ln/>
        </p:spPr>
      </p:sp>
      <p:sp>
        <p:nvSpPr>
          <p:cNvPr id="74" name="Text 72"/>
          <p:cNvSpPr/>
          <p:nvPr/>
        </p:nvSpPr>
        <p:spPr>
          <a:xfrm>
            <a:off x="4736592" y="4462272"/>
            <a:ext cx="397764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50" b="1" dirty="0">
                <a:solidFill>
                  <a:srgbClr val="1A2A5E"/>
                </a:solidFill>
              </a:rPr>
              <a:t>Çevrimiçi Alıştırmalar</a:t>
            </a:r>
            <a:endParaRPr lang="en-US" sz="950" dirty="0"/>
          </a:p>
        </p:txBody>
      </p:sp>
      <p:sp>
        <p:nvSpPr>
          <p:cNvPr id="75" name="Text 73"/>
          <p:cNvSpPr/>
          <p:nvPr/>
        </p:nvSpPr>
        <p:spPr>
          <a:xfrm>
            <a:off x="4736592" y="4654296"/>
            <a:ext cx="397764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6B7A9A"/>
                </a:solidFill>
              </a:rPr>
              <a:t>Smart Choice &amp; Speak Your Mind dijital</a:t>
            </a:r>
            <a:endParaRPr lang="en-US" sz="85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4F6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914400"/>
          </a:xfrm>
          <a:prstGeom prst="rect">
            <a:avLst/>
          </a:prstGeom>
          <a:solidFill>
            <a:srgbClr val="1A2A5E"/>
          </a:solidFill>
          <a:ln/>
        </p:spPr>
      </p:sp>
      <p:sp>
        <p:nvSpPr>
          <p:cNvPr id="3" name="Text 1"/>
          <p:cNvSpPr/>
          <p:nvPr/>
        </p:nvSpPr>
        <p:spPr>
          <a:xfrm>
            <a:off x="365760" y="0"/>
            <a:ext cx="841248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FFFFFF"/>
                </a:solidFill>
              </a:rPr>
              <a:t>1.2  KULLANILAN DERS KİTAPLARI</a:t>
            </a:r>
            <a:endParaRPr lang="en-US" sz="1800" dirty="0"/>
          </a:p>
        </p:txBody>
      </p:sp>
      <p:sp>
        <p:nvSpPr>
          <p:cNvPr id="4" name="Shape 2"/>
          <p:cNvSpPr/>
          <p:nvPr/>
        </p:nvSpPr>
        <p:spPr>
          <a:xfrm>
            <a:off x="320040" y="987552"/>
            <a:ext cx="2834640" cy="384048"/>
          </a:xfrm>
          <a:prstGeom prst="rect">
            <a:avLst/>
          </a:prstGeom>
          <a:solidFill>
            <a:srgbClr val="1A2A5E"/>
          </a:solidFill>
          <a:ln/>
        </p:spPr>
      </p:sp>
      <p:sp>
        <p:nvSpPr>
          <p:cNvPr id="5" name="Text 3"/>
          <p:cNvSpPr/>
          <p:nvPr/>
        </p:nvSpPr>
        <p:spPr>
          <a:xfrm>
            <a:off x="320040" y="987552"/>
            <a:ext cx="283464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</a:rPr>
              <a:t>HAZIRLIK SINIFI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320040" y="1463040"/>
            <a:ext cx="2834640" cy="1280160"/>
          </a:xfrm>
          <a:prstGeom prst="rect">
            <a:avLst/>
          </a:prstGeom>
          <a:solidFill>
            <a:srgbClr val="FFFFFF"/>
          </a:solidFill>
          <a:ln/>
          <a:effectLst>
            <a:outerShdw blurRad="101600" dist="38100" dir="8100000" algn="bl" rotWithShape="0">
              <a:srgbClr val="000000">
                <a:alpha val="10000"/>
              </a:srgbClr>
            </a:outerShdw>
          </a:effectLst>
        </p:spPr>
      </p:sp>
      <p:sp>
        <p:nvSpPr>
          <p:cNvPr id="7" name="Shape 5"/>
          <p:cNvSpPr/>
          <p:nvPr/>
        </p:nvSpPr>
        <p:spPr>
          <a:xfrm>
            <a:off x="320040" y="1463040"/>
            <a:ext cx="2834640" cy="54864"/>
          </a:xfrm>
          <a:prstGeom prst="rect">
            <a:avLst/>
          </a:prstGeom>
          <a:solidFill>
            <a:srgbClr val="1A2A5E"/>
          </a:solidFill>
          <a:ln/>
        </p:spPr>
      </p:sp>
      <p:sp>
        <p:nvSpPr>
          <p:cNvPr id="8" name="Text 6"/>
          <p:cNvSpPr/>
          <p:nvPr/>
        </p:nvSpPr>
        <p:spPr>
          <a:xfrm>
            <a:off x="429768" y="1600200"/>
            <a:ext cx="2633472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1A2A5E"/>
                </a:solidFill>
              </a:rPr>
              <a:t>English File 5th Edition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429768" y="2084832"/>
            <a:ext cx="2633472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50" i="1" dirty="0">
                <a:solidFill>
                  <a:srgbClr val="6B7A9A"/>
                </a:solidFill>
              </a:rPr>
              <a:t>Oxford University Press</a:t>
            </a:r>
            <a:endParaRPr lang="en-US" sz="950" dirty="0"/>
          </a:p>
        </p:txBody>
      </p:sp>
      <p:sp>
        <p:nvSpPr>
          <p:cNvPr id="10" name="Text 8"/>
          <p:cNvSpPr/>
          <p:nvPr/>
        </p:nvSpPr>
        <p:spPr>
          <a:xfrm>
            <a:off x="429768" y="2331720"/>
            <a:ext cx="2633472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3D4F7C"/>
                </a:solidFill>
              </a:rPr>
              <a:t>Ana ders kitabı — tüm hazırlık grupları</a:t>
            </a:r>
            <a:endParaRPr lang="en-US" sz="850" dirty="0"/>
          </a:p>
        </p:txBody>
      </p:sp>
      <p:sp>
        <p:nvSpPr>
          <p:cNvPr id="11" name="Shape 9"/>
          <p:cNvSpPr/>
          <p:nvPr/>
        </p:nvSpPr>
        <p:spPr>
          <a:xfrm>
            <a:off x="320040" y="2880360"/>
            <a:ext cx="2834640" cy="1280160"/>
          </a:xfrm>
          <a:prstGeom prst="rect">
            <a:avLst/>
          </a:prstGeom>
          <a:solidFill>
            <a:srgbClr val="FFFFFF"/>
          </a:solidFill>
          <a:ln/>
          <a:effectLst>
            <a:outerShdw blurRad="101600" dist="38100" dir="8100000" algn="bl" rotWithShape="0">
              <a:srgbClr val="000000">
                <a:alpha val="10000"/>
              </a:srgbClr>
            </a:outerShdw>
          </a:effectLst>
        </p:spPr>
      </p:sp>
      <p:sp>
        <p:nvSpPr>
          <p:cNvPr id="12" name="Shape 10"/>
          <p:cNvSpPr/>
          <p:nvPr/>
        </p:nvSpPr>
        <p:spPr>
          <a:xfrm>
            <a:off x="320040" y="2880360"/>
            <a:ext cx="2834640" cy="54864"/>
          </a:xfrm>
          <a:prstGeom prst="rect">
            <a:avLst/>
          </a:prstGeom>
          <a:solidFill>
            <a:srgbClr val="1A2A5E"/>
          </a:solidFill>
          <a:ln/>
        </p:spPr>
      </p:sp>
      <p:sp>
        <p:nvSpPr>
          <p:cNvPr id="13" name="Text 11"/>
          <p:cNvSpPr/>
          <p:nvPr/>
        </p:nvSpPr>
        <p:spPr>
          <a:xfrm>
            <a:off x="429768" y="3017520"/>
            <a:ext cx="2633472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1A2A5E"/>
                </a:solidFill>
              </a:rPr>
              <a:t>Contemporary Topics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29768" y="3502152"/>
            <a:ext cx="2633472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50" i="1" dirty="0">
                <a:solidFill>
                  <a:srgbClr val="6B7A9A"/>
                </a:solidFill>
              </a:rPr>
              <a:t>Pearson</a:t>
            </a:r>
            <a:endParaRPr lang="en-US" sz="950" dirty="0"/>
          </a:p>
        </p:txBody>
      </p:sp>
      <p:sp>
        <p:nvSpPr>
          <p:cNvPr id="15" name="Text 13"/>
          <p:cNvSpPr/>
          <p:nvPr/>
        </p:nvSpPr>
        <p:spPr>
          <a:xfrm>
            <a:off x="429768" y="3749040"/>
            <a:ext cx="2633472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3D4F7C"/>
                </a:solidFill>
              </a:rPr>
              <a:t>⚠️ Gelecek yıl kullanılmayacak (öğrenci geri bildirimleri olumsuz)</a:t>
            </a:r>
            <a:endParaRPr lang="en-US" sz="850" dirty="0"/>
          </a:p>
        </p:txBody>
      </p:sp>
      <p:sp>
        <p:nvSpPr>
          <p:cNvPr id="16" name="Shape 14"/>
          <p:cNvSpPr/>
          <p:nvPr/>
        </p:nvSpPr>
        <p:spPr>
          <a:xfrm>
            <a:off x="3337560" y="987552"/>
            <a:ext cx="2834640" cy="384048"/>
          </a:xfrm>
          <a:prstGeom prst="rect">
            <a:avLst/>
          </a:prstGeom>
          <a:solidFill>
            <a:srgbClr val="7A3A1A"/>
          </a:solidFill>
          <a:ln/>
        </p:spPr>
      </p:sp>
      <p:sp>
        <p:nvSpPr>
          <p:cNvPr id="17" name="Text 15"/>
          <p:cNvSpPr/>
          <p:nvPr/>
        </p:nvSpPr>
        <p:spPr>
          <a:xfrm>
            <a:off x="3337560" y="987552"/>
            <a:ext cx="283464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</a:rPr>
              <a:t>YABANCI DİL I &amp; II</a:t>
            </a:r>
            <a:endParaRPr lang="en-US" sz="1000" dirty="0"/>
          </a:p>
        </p:txBody>
      </p:sp>
      <p:sp>
        <p:nvSpPr>
          <p:cNvPr id="18" name="Shape 16"/>
          <p:cNvSpPr/>
          <p:nvPr/>
        </p:nvSpPr>
        <p:spPr>
          <a:xfrm>
            <a:off x="3337560" y="1463040"/>
            <a:ext cx="2834640" cy="1280160"/>
          </a:xfrm>
          <a:prstGeom prst="rect">
            <a:avLst/>
          </a:prstGeom>
          <a:solidFill>
            <a:srgbClr val="FFFFFF"/>
          </a:solidFill>
          <a:ln/>
          <a:effectLst>
            <a:outerShdw blurRad="101600" dist="38100" dir="8100000" algn="bl" rotWithShape="0">
              <a:srgbClr val="000000">
                <a:alpha val="10000"/>
              </a:srgbClr>
            </a:outerShdw>
          </a:effectLst>
        </p:spPr>
      </p:sp>
      <p:sp>
        <p:nvSpPr>
          <p:cNvPr id="19" name="Shape 17"/>
          <p:cNvSpPr/>
          <p:nvPr/>
        </p:nvSpPr>
        <p:spPr>
          <a:xfrm>
            <a:off x="3337560" y="1463040"/>
            <a:ext cx="2834640" cy="54864"/>
          </a:xfrm>
          <a:prstGeom prst="rect">
            <a:avLst/>
          </a:prstGeom>
          <a:solidFill>
            <a:srgbClr val="7A3A1A"/>
          </a:solidFill>
          <a:ln/>
        </p:spPr>
      </p:sp>
      <p:sp>
        <p:nvSpPr>
          <p:cNvPr id="20" name="Text 18"/>
          <p:cNvSpPr/>
          <p:nvPr/>
        </p:nvSpPr>
        <p:spPr>
          <a:xfrm>
            <a:off x="3447288" y="1600200"/>
            <a:ext cx="2633472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7A3A1A"/>
                </a:solidFill>
              </a:rPr>
              <a:t>Smart Choice 1</a:t>
            </a:r>
            <a:endParaRPr lang="en-US" sz="1200" dirty="0"/>
          </a:p>
        </p:txBody>
      </p:sp>
      <p:sp>
        <p:nvSpPr>
          <p:cNvPr id="21" name="Text 19"/>
          <p:cNvSpPr/>
          <p:nvPr/>
        </p:nvSpPr>
        <p:spPr>
          <a:xfrm>
            <a:off x="3447288" y="2084832"/>
            <a:ext cx="2633472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50" i="1" dirty="0">
                <a:solidFill>
                  <a:srgbClr val="6B7A9A"/>
                </a:solidFill>
              </a:rPr>
              <a:t>Oxford University Press</a:t>
            </a:r>
            <a:endParaRPr lang="en-US" sz="950" dirty="0"/>
          </a:p>
        </p:txBody>
      </p:sp>
      <p:sp>
        <p:nvSpPr>
          <p:cNvPr id="22" name="Text 20"/>
          <p:cNvSpPr/>
          <p:nvPr/>
        </p:nvSpPr>
        <p:spPr>
          <a:xfrm>
            <a:off x="3447288" y="2331720"/>
            <a:ext cx="2633472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3D4F7C"/>
                </a:solidFill>
              </a:rPr>
              <a:t>Yabancı Dil II dersi — dijital platform ile destekli</a:t>
            </a:r>
            <a:endParaRPr lang="en-US" sz="850" dirty="0"/>
          </a:p>
        </p:txBody>
      </p:sp>
      <p:sp>
        <p:nvSpPr>
          <p:cNvPr id="23" name="Shape 21"/>
          <p:cNvSpPr/>
          <p:nvPr/>
        </p:nvSpPr>
        <p:spPr>
          <a:xfrm>
            <a:off x="6355080" y="987552"/>
            <a:ext cx="2633472" cy="384048"/>
          </a:xfrm>
          <a:prstGeom prst="rect">
            <a:avLst/>
          </a:prstGeom>
          <a:solidFill>
            <a:srgbClr val="1A5A4A"/>
          </a:solidFill>
          <a:ln/>
        </p:spPr>
      </p:sp>
      <p:sp>
        <p:nvSpPr>
          <p:cNvPr id="24" name="Text 22"/>
          <p:cNvSpPr/>
          <p:nvPr/>
        </p:nvSpPr>
        <p:spPr>
          <a:xfrm>
            <a:off x="6355080" y="987552"/>
            <a:ext cx="283464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</a:rPr>
              <a:t>İLERİ İNGİLİZCE I &amp; II</a:t>
            </a:r>
            <a:endParaRPr lang="en-US" sz="1000" dirty="0"/>
          </a:p>
        </p:txBody>
      </p:sp>
      <p:sp>
        <p:nvSpPr>
          <p:cNvPr id="25" name="Shape 23"/>
          <p:cNvSpPr/>
          <p:nvPr/>
        </p:nvSpPr>
        <p:spPr>
          <a:xfrm>
            <a:off x="6355080" y="1463040"/>
            <a:ext cx="2633472" cy="1280160"/>
          </a:xfrm>
          <a:prstGeom prst="rect">
            <a:avLst/>
          </a:prstGeom>
          <a:solidFill>
            <a:srgbClr val="FFFFFF"/>
          </a:solidFill>
          <a:ln/>
          <a:effectLst>
            <a:outerShdw blurRad="101600" dist="38100" dir="8100000" algn="bl" rotWithShape="0">
              <a:srgbClr val="000000">
                <a:alpha val="10000"/>
              </a:srgbClr>
            </a:outerShdw>
          </a:effectLst>
        </p:spPr>
      </p:sp>
      <p:sp>
        <p:nvSpPr>
          <p:cNvPr id="26" name="Shape 24"/>
          <p:cNvSpPr/>
          <p:nvPr/>
        </p:nvSpPr>
        <p:spPr>
          <a:xfrm>
            <a:off x="6355080" y="1463040"/>
            <a:ext cx="2633472" cy="73152"/>
          </a:xfrm>
          <a:prstGeom prst="rect">
            <a:avLst/>
          </a:prstGeom>
          <a:solidFill>
            <a:srgbClr val="1A5A4A"/>
          </a:solidFill>
          <a:ln/>
        </p:spPr>
      </p:sp>
      <p:sp>
        <p:nvSpPr>
          <p:cNvPr id="27" name="Text 25"/>
          <p:cNvSpPr/>
          <p:nvPr/>
        </p:nvSpPr>
        <p:spPr>
          <a:xfrm>
            <a:off x="6464808" y="1600200"/>
            <a:ext cx="2633472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1A5A4A"/>
                </a:solidFill>
              </a:rPr>
              <a:t>Speak Your Mind</a:t>
            </a:r>
            <a:endParaRPr lang="en-US" sz="1200" dirty="0"/>
          </a:p>
        </p:txBody>
      </p:sp>
      <p:sp>
        <p:nvSpPr>
          <p:cNvPr id="28" name="Text 26"/>
          <p:cNvSpPr/>
          <p:nvPr/>
        </p:nvSpPr>
        <p:spPr>
          <a:xfrm>
            <a:off x="6464808" y="2084832"/>
            <a:ext cx="2633472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50" i="1" dirty="0">
                <a:solidFill>
                  <a:srgbClr val="6B7A9A"/>
                </a:solidFill>
              </a:rPr>
              <a:t>Cambridge University Press</a:t>
            </a:r>
            <a:endParaRPr lang="en-US" sz="950" dirty="0"/>
          </a:p>
        </p:txBody>
      </p:sp>
      <p:sp>
        <p:nvSpPr>
          <p:cNvPr id="29" name="Text 27"/>
          <p:cNvSpPr/>
          <p:nvPr/>
        </p:nvSpPr>
        <p:spPr>
          <a:xfrm>
            <a:off x="6464808" y="2331720"/>
            <a:ext cx="2633472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3D4F7C"/>
                </a:solidFill>
              </a:rPr>
              <a:t>İleri İngilizce II dersi</a:t>
            </a:r>
            <a:endParaRPr lang="en-US" sz="850" dirty="0"/>
          </a:p>
        </p:txBody>
      </p:sp>
      <p:sp>
        <p:nvSpPr>
          <p:cNvPr id="30" name="Shape 28"/>
          <p:cNvSpPr/>
          <p:nvPr/>
        </p:nvSpPr>
        <p:spPr>
          <a:xfrm>
            <a:off x="320040" y="4480560"/>
            <a:ext cx="8503920" cy="502920"/>
          </a:xfrm>
          <a:prstGeom prst="rect">
            <a:avLst/>
          </a:prstGeom>
          <a:solidFill>
            <a:srgbClr val="EEF2FA"/>
          </a:solidFill>
          <a:ln/>
        </p:spPr>
      </p:sp>
      <p:sp>
        <p:nvSpPr>
          <p:cNvPr id="31" name="Text 29"/>
          <p:cNvSpPr/>
          <p:nvPr/>
        </p:nvSpPr>
        <p:spPr>
          <a:xfrm>
            <a:off x="457200" y="4480560"/>
            <a:ext cx="82296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1A2A5E"/>
                </a:solidFill>
              </a:rPr>
              <a:t>Tüm ders kitapları dijital platformlarla (Oxford Learner Hub, Pearson English Connect) entegre şekilde kullanılmakta; öğrencilere çevrimiçi ödev ve alıştırmalar verilmektedir.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4F6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914400"/>
          </a:xfrm>
          <a:prstGeom prst="rect">
            <a:avLst/>
          </a:prstGeom>
          <a:solidFill>
            <a:srgbClr val="1A2A5E"/>
          </a:solidFill>
          <a:ln/>
        </p:spPr>
      </p:sp>
      <p:sp>
        <p:nvSpPr>
          <p:cNvPr id="3" name="Text 1"/>
          <p:cNvSpPr/>
          <p:nvPr/>
        </p:nvSpPr>
        <p:spPr>
          <a:xfrm>
            <a:off x="365760" y="0"/>
            <a:ext cx="841248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FFFFFF"/>
                </a:solidFill>
              </a:rPr>
              <a:t>1.3  PROGRAM VE MÜFREDAT</a:t>
            </a:r>
            <a:endParaRPr lang="en-US" sz="1800" dirty="0"/>
          </a:p>
        </p:txBody>
      </p:sp>
      <p:sp>
        <p:nvSpPr>
          <p:cNvPr id="4" name="Shape 2"/>
          <p:cNvSpPr/>
          <p:nvPr/>
        </p:nvSpPr>
        <p:spPr>
          <a:xfrm>
            <a:off x="320040" y="1005840"/>
            <a:ext cx="4206240" cy="1170432"/>
          </a:xfrm>
          <a:prstGeom prst="rect">
            <a:avLst/>
          </a:prstGeom>
          <a:solidFill>
            <a:srgbClr val="FFFFFF"/>
          </a:solidFill>
          <a:ln/>
          <a:effectLst>
            <a:outerShdw blurRad="101600" dist="38100" dir="8100000" algn="bl" rotWithShape="0">
              <a:srgbClr val="000000">
                <a:alpha val="10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320040" y="1005840"/>
            <a:ext cx="64008" cy="1170432"/>
          </a:xfrm>
          <a:prstGeom prst="rect">
            <a:avLst/>
          </a:prstGeom>
          <a:solidFill>
            <a:srgbClr val="C8A951"/>
          </a:solidFill>
          <a:ln/>
        </p:spPr>
      </p:sp>
      <p:sp>
        <p:nvSpPr>
          <p:cNvPr id="6" name="Shape 4"/>
          <p:cNvSpPr/>
          <p:nvPr/>
        </p:nvSpPr>
        <p:spPr>
          <a:xfrm>
            <a:off x="484632" y="1115568"/>
            <a:ext cx="256032" cy="256032"/>
          </a:xfrm>
          <a:prstGeom prst="ellipse">
            <a:avLst/>
          </a:prstGeom>
          <a:solidFill>
            <a:srgbClr val="1A2A5E"/>
          </a:solidFill>
          <a:ln/>
        </p:spPr>
      </p:sp>
      <p:sp>
        <p:nvSpPr>
          <p:cNvPr id="7" name="Text 5"/>
          <p:cNvSpPr/>
          <p:nvPr/>
        </p:nvSpPr>
        <p:spPr>
          <a:xfrm>
            <a:off x="484632" y="1115568"/>
            <a:ext cx="256032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FFFFFF"/>
                </a:solidFill>
              </a:rPr>
              <a:t>✓</a:t>
            </a:r>
            <a:endParaRPr lang="en-US" sz="900" dirty="0"/>
          </a:p>
        </p:txBody>
      </p:sp>
      <p:sp>
        <p:nvSpPr>
          <p:cNvPr id="8" name="Text 6"/>
          <p:cNvSpPr/>
          <p:nvPr/>
        </p:nvSpPr>
        <p:spPr>
          <a:xfrm>
            <a:off x="832104" y="1097280"/>
            <a:ext cx="356616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1A2A5E"/>
                </a:solidFill>
              </a:rPr>
              <a:t>Seviye ayrımı uygulaması sürdürülecek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832104" y="1444752"/>
            <a:ext cx="35661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3D4F7C"/>
                </a:solidFill>
              </a:rPr>
              <a:t>Bu dönem başarıyla uygulanan 2-seviyeli yapı korunacak</a:t>
            </a:r>
            <a:endParaRPr lang="en-US" sz="950" dirty="0"/>
          </a:p>
        </p:txBody>
      </p:sp>
      <p:sp>
        <p:nvSpPr>
          <p:cNvPr id="10" name="Shape 8"/>
          <p:cNvSpPr/>
          <p:nvPr/>
        </p:nvSpPr>
        <p:spPr>
          <a:xfrm>
            <a:off x="4663440" y="1005840"/>
            <a:ext cx="4206240" cy="1170432"/>
          </a:xfrm>
          <a:prstGeom prst="rect">
            <a:avLst/>
          </a:prstGeom>
          <a:solidFill>
            <a:srgbClr val="FFFFFF"/>
          </a:solidFill>
          <a:ln/>
          <a:effectLst>
            <a:outerShdw blurRad="101600" dist="38100" dir="8100000" algn="bl" rotWithShape="0">
              <a:srgbClr val="000000">
                <a:alpha val="10000"/>
              </a:srgbClr>
            </a:outerShdw>
          </a:effectLst>
        </p:spPr>
      </p:sp>
      <p:sp>
        <p:nvSpPr>
          <p:cNvPr id="11" name="Shape 9"/>
          <p:cNvSpPr/>
          <p:nvPr/>
        </p:nvSpPr>
        <p:spPr>
          <a:xfrm>
            <a:off x="4663440" y="1005840"/>
            <a:ext cx="64008" cy="1170432"/>
          </a:xfrm>
          <a:prstGeom prst="rect">
            <a:avLst/>
          </a:prstGeom>
          <a:solidFill>
            <a:srgbClr val="C8A951"/>
          </a:solidFill>
          <a:ln/>
        </p:spPr>
      </p:sp>
      <p:sp>
        <p:nvSpPr>
          <p:cNvPr id="12" name="Shape 10"/>
          <p:cNvSpPr/>
          <p:nvPr/>
        </p:nvSpPr>
        <p:spPr>
          <a:xfrm>
            <a:off x="4828032" y="1115568"/>
            <a:ext cx="256032" cy="256032"/>
          </a:xfrm>
          <a:prstGeom prst="ellipse">
            <a:avLst/>
          </a:prstGeom>
          <a:solidFill>
            <a:srgbClr val="1A2A5E"/>
          </a:solidFill>
          <a:ln/>
        </p:spPr>
      </p:sp>
      <p:sp>
        <p:nvSpPr>
          <p:cNvPr id="13" name="Text 11"/>
          <p:cNvSpPr/>
          <p:nvPr/>
        </p:nvSpPr>
        <p:spPr>
          <a:xfrm>
            <a:off x="4828032" y="1115568"/>
            <a:ext cx="256032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FFFFFF"/>
                </a:solidFill>
              </a:rPr>
              <a:t>✓</a:t>
            </a:r>
            <a:endParaRPr lang="en-US" sz="900" dirty="0"/>
          </a:p>
        </p:txBody>
      </p:sp>
      <p:sp>
        <p:nvSpPr>
          <p:cNvPr id="14" name="Text 12"/>
          <p:cNvSpPr/>
          <p:nvPr/>
        </p:nvSpPr>
        <p:spPr>
          <a:xfrm>
            <a:off x="5175504" y="1097280"/>
            <a:ext cx="356616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1A2A5E"/>
                </a:solidFill>
              </a:rPr>
              <a:t>Dersler integrated yapıya kavuşturulacak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5175504" y="1444752"/>
            <a:ext cx="35661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3D4F7C"/>
                </a:solidFill>
              </a:rPr>
              <a:t>Dil becerilerinin bütünleşik işlenmesi planlanıyor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320040" y="2331720"/>
            <a:ext cx="4206240" cy="1170432"/>
          </a:xfrm>
          <a:prstGeom prst="rect">
            <a:avLst/>
          </a:prstGeom>
          <a:solidFill>
            <a:srgbClr val="FFFFFF"/>
          </a:solidFill>
          <a:ln/>
          <a:effectLst>
            <a:outerShdw blurRad="101600" dist="38100" dir="8100000" algn="bl" rotWithShape="0">
              <a:srgbClr val="000000">
                <a:alpha val="10000"/>
              </a:srgbClr>
            </a:outerShdw>
          </a:effectLst>
        </p:spPr>
      </p:sp>
      <p:sp>
        <p:nvSpPr>
          <p:cNvPr id="17" name="Shape 15"/>
          <p:cNvSpPr/>
          <p:nvPr/>
        </p:nvSpPr>
        <p:spPr>
          <a:xfrm>
            <a:off x="320040" y="2331720"/>
            <a:ext cx="64008" cy="1170432"/>
          </a:xfrm>
          <a:prstGeom prst="rect">
            <a:avLst/>
          </a:prstGeom>
          <a:solidFill>
            <a:srgbClr val="C8A951"/>
          </a:solidFill>
          <a:ln/>
        </p:spPr>
      </p:sp>
      <p:sp>
        <p:nvSpPr>
          <p:cNvPr id="18" name="Shape 16"/>
          <p:cNvSpPr/>
          <p:nvPr/>
        </p:nvSpPr>
        <p:spPr>
          <a:xfrm>
            <a:off x="484632" y="2441448"/>
            <a:ext cx="256032" cy="256032"/>
          </a:xfrm>
          <a:prstGeom prst="ellipse">
            <a:avLst/>
          </a:prstGeom>
          <a:solidFill>
            <a:srgbClr val="1A2A5E"/>
          </a:solidFill>
          <a:ln/>
        </p:spPr>
      </p:sp>
      <p:sp>
        <p:nvSpPr>
          <p:cNvPr id="19" name="Text 17"/>
          <p:cNvSpPr/>
          <p:nvPr/>
        </p:nvSpPr>
        <p:spPr>
          <a:xfrm>
            <a:off x="484632" y="2441448"/>
            <a:ext cx="256032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FFFFFF"/>
                </a:solidFill>
              </a:rPr>
              <a:t>✓</a:t>
            </a:r>
            <a:endParaRPr lang="en-US" sz="900" dirty="0"/>
          </a:p>
        </p:txBody>
      </p:sp>
      <p:sp>
        <p:nvSpPr>
          <p:cNvPr id="20" name="Text 18"/>
          <p:cNvSpPr/>
          <p:nvPr/>
        </p:nvSpPr>
        <p:spPr>
          <a:xfrm>
            <a:off x="832104" y="2423160"/>
            <a:ext cx="356616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1A2A5E"/>
                </a:solidFill>
              </a:rPr>
              <a:t>Speaking ayrı ders olarak planlanıyor</a:t>
            </a:r>
            <a:endParaRPr lang="en-US" sz="1050" dirty="0"/>
          </a:p>
        </p:txBody>
      </p:sp>
      <p:sp>
        <p:nvSpPr>
          <p:cNvPr id="21" name="Text 19"/>
          <p:cNvSpPr/>
          <p:nvPr/>
        </p:nvSpPr>
        <p:spPr>
          <a:xfrm>
            <a:off x="832104" y="2770632"/>
            <a:ext cx="35661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3D4F7C"/>
                </a:solidFill>
              </a:rPr>
              <a:t>Konuşma becerisine bağımsız ders saati ayrılacak</a:t>
            </a:r>
            <a:endParaRPr lang="en-US" sz="950" dirty="0"/>
          </a:p>
        </p:txBody>
      </p:sp>
      <p:sp>
        <p:nvSpPr>
          <p:cNvPr id="22" name="Shape 20"/>
          <p:cNvSpPr/>
          <p:nvPr/>
        </p:nvSpPr>
        <p:spPr>
          <a:xfrm>
            <a:off x="4663440" y="2331720"/>
            <a:ext cx="4206240" cy="1170432"/>
          </a:xfrm>
          <a:prstGeom prst="rect">
            <a:avLst/>
          </a:prstGeom>
          <a:solidFill>
            <a:srgbClr val="FFFFFF"/>
          </a:solidFill>
          <a:ln/>
          <a:effectLst>
            <a:outerShdw blurRad="101600" dist="38100" dir="8100000" algn="bl" rotWithShape="0">
              <a:srgbClr val="000000">
                <a:alpha val="10000"/>
              </a:srgbClr>
            </a:outerShdw>
          </a:effectLst>
        </p:spPr>
      </p:sp>
      <p:sp>
        <p:nvSpPr>
          <p:cNvPr id="23" name="Shape 21"/>
          <p:cNvSpPr/>
          <p:nvPr/>
        </p:nvSpPr>
        <p:spPr>
          <a:xfrm>
            <a:off x="4663440" y="2331720"/>
            <a:ext cx="64008" cy="1170432"/>
          </a:xfrm>
          <a:prstGeom prst="rect">
            <a:avLst/>
          </a:prstGeom>
          <a:solidFill>
            <a:srgbClr val="C8A951"/>
          </a:solidFill>
          <a:ln/>
        </p:spPr>
      </p:sp>
      <p:sp>
        <p:nvSpPr>
          <p:cNvPr id="24" name="Shape 22"/>
          <p:cNvSpPr/>
          <p:nvPr/>
        </p:nvSpPr>
        <p:spPr>
          <a:xfrm>
            <a:off x="4828032" y="2441448"/>
            <a:ext cx="256032" cy="256032"/>
          </a:xfrm>
          <a:prstGeom prst="ellipse">
            <a:avLst/>
          </a:prstGeom>
          <a:solidFill>
            <a:srgbClr val="1A2A5E"/>
          </a:solidFill>
          <a:ln/>
        </p:spPr>
      </p:sp>
      <p:sp>
        <p:nvSpPr>
          <p:cNvPr id="25" name="Text 23"/>
          <p:cNvSpPr/>
          <p:nvPr/>
        </p:nvSpPr>
        <p:spPr>
          <a:xfrm>
            <a:off x="4828032" y="2441448"/>
            <a:ext cx="256032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FFFFFF"/>
                </a:solidFill>
              </a:rPr>
              <a:t>✓</a:t>
            </a:r>
            <a:endParaRPr lang="en-US" sz="900" dirty="0"/>
          </a:p>
        </p:txBody>
      </p:sp>
      <p:sp>
        <p:nvSpPr>
          <p:cNvPr id="26" name="Text 24"/>
          <p:cNvSpPr/>
          <p:nvPr/>
        </p:nvSpPr>
        <p:spPr>
          <a:xfrm>
            <a:off x="5175504" y="2423160"/>
            <a:ext cx="356616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1A2A5E"/>
                </a:solidFill>
              </a:rPr>
              <a:t>Seviye belirleme sınavı başarılı</a:t>
            </a:r>
            <a:endParaRPr lang="en-US" sz="1050" dirty="0"/>
          </a:p>
        </p:txBody>
      </p:sp>
      <p:sp>
        <p:nvSpPr>
          <p:cNvPr id="27" name="Text 25"/>
          <p:cNvSpPr/>
          <p:nvPr/>
        </p:nvSpPr>
        <p:spPr>
          <a:xfrm>
            <a:off x="5175504" y="2770632"/>
            <a:ext cx="35661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3D4F7C"/>
                </a:solidFill>
              </a:rPr>
              <a:t>Süreç doğru ilerledi; önümüzdeki dönem de uygulanacak</a:t>
            </a:r>
            <a:endParaRPr lang="en-US" sz="950" dirty="0"/>
          </a:p>
        </p:txBody>
      </p:sp>
      <p:sp>
        <p:nvSpPr>
          <p:cNvPr id="28" name="Shape 26"/>
          <p:cNvSpPr/>
          <p:nvPr/>
        </p:nvSpPr>
        <p:spPr>
          <a:xfrm>
            <a:off x="320040" y="3657600"/>
            <a:ext cx="4206240" cy="1170432"/>
          </a:xfrm>
          <a:prstGeom prst="rect">
            <a:avLst/>
          </a:prstGeom>
          <a:solidFill>
            <a:srgbClr val="FFFFFF"/>
          </a:solidFill>
          <a:ln/>
          <a:effectLst>
            <a:outerShdw blurRad="101600" dist="38100" dir="8100000" algn="bl" rotWithShape="0">
              <a:srgbClr val="000000">
                <a:alpha val="10000"/>
              </a:srgbClr>
            </a:outerShdw>
          </a:effectLst>
        </p:spPr>
      </p:sp>
      <p:sp>
        <p:nvSpPr>
          <p:cNvPr id="29" name="Shape 27"/>
          <p:cNvSpPr/>
          <p:nvPr/>
        </p:nvSpPr>
        <p:spPr>
          <a:xfrm>
            <a:off x="320040" y="3657600"/>
            <a:ext cx="64008" cy="1170432"/>
          </a:xfrm>
          <a:prstGeom prst="rect">
            <a:avLst/>
          </a:prstGeom>
          <a:solidFill>
            <a:srgbClr val="C8A951"/>
          </a:solidFill>
          <a:ln/>
        </p:spPr>
      </p:sp>
      <p:sp>
        <p:nvSpPr>
          <p:cNvPr id="30" name="Shape 28"/>
          <p:cNvSpPr/>
          <p:nvPr/>
        </p:nvSpPr>
        <p:spPr>
          <a:xfrm>
            <a:off x="484632" y="3767328"/>
            <a:ext cx="256032" cy="256032"/>
          </a:xfrm>
          <a:prstGeom prst="ellipse">
            <a:avLst/>
          </a:prstGeom>
          <a:solidFill>
            <a:srgbClr val="1A2A5E"/>
          </a:solidFill>
          <a:ln/>
        </p:spPr>
      </p:sp>
      <p:sp>
        <p:nvSpPr>
          <p:cNvPr id="31" name="Text 29"/>
          <p:cNvSpPr/>
          <p:nvPr/>
        </p:nvSpPr>
        <p:spPr>
          <a:xfrm>
            <a:off x="484632" y="3767328"/>
            <a:ext cx="256032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FFFFFF"/>
                </a:solidFill>
              </a:rPr>
              <a:t>✓</a:t>
            </a:r>
            <a:endParaRPr lang="en-US" sz="900" dirty="0"/>
          </a:p>
        </p:txBody>
      </p:sp>
      <p:sp>
        <p:nvSpPr>
          <p:cNvPr id="32" name="Text 30"/>
          <p:cNvSpPr/>
          <p:nvPr/>
        </p:nvSpPr>
        <p:spPr>
          <a:xfrm>
            <a:off x="832104" y="3749040"/>
            <a:ext cx="356616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1A2A5E"/>
                </a:solidFill>
              </a:rPr>
              <a:t>Contemporary Topics değiştiriliyor</a:t>
            </a:r>
            <a:endParaRPr lang="en-US" sz="1050" dirty="0"/>
          </a:p>
        </p:txBody>
      </p:sp>
      <p:sp>
        <p:nvSpPr>
          <p:cNvPr id="33" name="Text 31"/>
          <p:cNvSpPr/>
          <p:nvPr/>
        </p:nvSpPr>
        <p:spPr>
          <a:xfrm>
            <a:off x="832104" y="4096512"/>
            <a:ext cx="35661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3D4F7C"/>
                </a:solidFill>
              </a:rPr>
              <a:t>Öğrenci görüşleri olumsuz; yeni kaynak araştırılıyor</a:t>
            </a:r>
            <a:endParaRPr lang="en-US" sz="950" dirty="0"/>
          </a:p>
        </p:txBody>
      </p:sp>
      <p:sp>
        <p:nvSpPr>
          <p:cNvPr id="34" name="Shape 32"/>
          <p:cNvSpPr/>
          <p:nvPr/>
        </p:nvSpPr>
        <p:spPr>
          <a:xfrm>
            <a:off x="4663440" y="3657600"/>
            <a:ext cx="4206240" cy="1170432"/>
          </a:xfrm>
          <a:prstGeom prst="rect">
            <a:avLst/>
          </a:prstGeom>
          <a:solidFill>
            <a:srgbClr val="FFFFFF"/>
          </a:solidFill>
          <a:ln/>
          <a:effectLst>
            <a:outerShdw blurRad="101600" dist="38100" dir="8100000" algn="bl" rotWithShape="0">
              <a:srgbClr val="000000">
                <a:alpha val="10000"/>
              </a:srgbClr>
            </a:outerShdw>
          </a:effectLst>
        </p:spPr>
      </p:sp>
      <p:sp>
        <p:nvSpPr>
          <p:cNvPr id="35" name="Shape 33"/>
          <p:cNvSpPr/>
          <p:nvPr/>
        </p:nvSpPr>
        <p:spPr>
          <a:xfrm>
            <a:off x="4663440" y="3657600"/>
            <a:ext cx="64008" cy="1170432"/>
          </a:xfrm>
          <a:prstGeom prst="rect">
            <a:avLst/>
          </a:prstGeom>
          <a:solidFill>
            <a:srgbClr val="C8A951"/>
          </a:solidFill>
          <a:ln/>
        </p:spPr>
      </p:sp>
      <p:sp>
        <p:nvSpPr>
          <p:cNvPr id="36" name="Shape 34"/>
          <p:cNvSpPr/>
          <p:nvPr/>
        </p:nvSpPr>
        <p:spPr>
          <a:xfrm>
            <a:off x="4828032" y="3767328"/>
            <a:ext cx="256032" cy="256032"/>
          </a:xfrm>
          <a:prstGeom prst="ellipse">
            <a:avLst/>
          </a:prstGeom>
          <a:solidFill>
            <a:srgbClr val="1A2A5E"/>
          </a:solidFill>
          <a:ln/>
        </p:spPr>
      </p:sp>
      <p:sp>
        <p:nvSpPr>
          <p:cNvPr id="37" name="Text 35"/>
          <p:cNvSpPr/>
          <p:nvPr/>
        </p:nvSpPr>
        <p:spPr>
          <a:xfrm>
            <a:off x="4828032" y="3767328"/>
            <a:ext cx="256032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FFFFFF"/>
                </a:solidFill>
              </a:rPr>
              <a:t>✓</a:t>
            </a:r>
            <a:endParaRPr lang="en-US" sz="900" dirty="0"/>
          </a:p>
        </p:txBody>
      </p:sp>
      <p:sp>
        <p:nvSpPr>
          <p:cNvPr id="38" name="Text 36"/>
          <p:cNvSpPr/>
          <p:nvPr/>
        </p:nvSpPr>
        <p:spPr>
          <a:xfrm>
            <a:off x="5175504" y="3749040"/>
            <a:ext cx="356616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1A2A5E"/>
                </a:solidFill>
              </a:rPr>
              <a:t>Öğrenci anket sonuçları değerlendiriliyor</a:t>
            </a:r>
            <a:endParaRPr lang="en-US" sz="1050" dirty="0"/>
          </a:p>
        </p:txBody>
      </p:sp>
      <p:sp>
        <p:nvSpPr>
          <p:cNvPr id="39" name="Text 37"/>
          <p:cNvSpPr/>
          <p:nvPr/>
        </p:nvSpPr>
        <p:spPr>
          <a:xfrm>
            <a:off x="5175504" y="4096512"/>
            <a:ext cx="35661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3D4F7C"/>
                </a:solidFill>
              </a:rPr>
              <a:t>Final haftası uygulandı; sonuçlar analiz aşamasında</a:t>
            </a:r>
            <a:endParaRPr lang="en-US" sz="95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4F6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914400"/>
          </a:xfrm>
          <a:prstGeom prst="rect">
            <a:avLst/>
          </a:prstGeom>
          <a:solidFill>
            <a:srgbClr val="1A2A5E"/>
          </a:solidFill>
          <a:ln/>
        </p:spPr>
      </p:sp>
      <p:sp>
        <p:nvSpPr>
          <p:cNvPr id="3" name="Text 1"/>
          <p:cNvSpPr/>
          <p:nvPr/>
        </p:nvSpPr>
        <p:spPr>
          <a:xfrm>
            <a:off x="365760" y="0"/>
            <a:ext cx="841248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FFFFFF"/>
                </a:solidFill>
              </a:rPr>
              <a:t>2.  ÖĞRENCİ DEVAM DURUMU</a:t>
            </a:r>
            <a:endParaRPr lang="en-US" sz="1800" dirty="0"/>
          </a:p>
        </p:txBody>
      </p:sp>
      <p:sp>
        <p:nvSpPr>
          <p:cNvPr id="4" name="Shape 2"/>
          <p:cNvSpPr/>
          <p:nvPr/>
        </p:nvSpPr>
        <p:spPr>
          <a:xfrm>
            <a:off x="320040" y="1051560"/>
            <a:ext cx="2697480" cy="1463040"/>
          </a:xfrm>
          <a:prstGeom prst="rect">
            <a:avLst/>
          </a:prstGeom>
          <a:solidFill>
            <a:srgbClr val="DEEFDF"/>
          </a:solidFill>
          <a:ln/>
          <a:effectLst>
            <a:outerShdw blurRad="101600" dist="38100" dir="8100000" algn="bl" rotWithShape="0">
              <a:srgbClr val="000000">
                <a:alpha val="10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320040" y="1051560"/>
            <a:ext cx="2697480" cy="54864"/>
          </a:xfrm>
          <a:prstGeom prst="rect">
            <a:avLst/>
          </a:prstGeom>
          <a:solidFill>
            <a:srgbClr val="2E7D5A"/>
          </a:solidFill>
          <a:ln/>
        </p:spPr>
      </p:sp>
      <p:sp>
        <p:nvSpPr>
          <p:cNvPr id="6" name="Text 4"/>
          <p:cNvSpPr/>
          <p:nvPr/>
        </p:nvSpPr>
        <p:spPr>
          <a:xfrm>
            <a:off x="320040" y="1115568"/>
            <a:ext cx="2697480" cy="868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4800" b="1" dirty="0">
                <a:solidFill>
                  <a:srgbClr val="2E7D5A"/>
                </a:solidFill>
              </a:rPr>
              <a:t>202</a:t>
            </a:r>
            <a:endParaRPr lang="en-US" sz="4800" dirty="0"/>
          </a:p>
        </p:txBody>
      </p:sp>
      <p:sp>
        <p:nvSpPr>
          <p:cNvPr id="7" name="Text 5"/>
          <p:cNvSpPr/>
          <p:nvPr/>
        </p:nvSpPr>
        <p:spPr>
          <a:xfrm>
            <a:off x="320040" y="2011680"/>
            <a:ext cx="26974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50" dirty="0">
                <a:solidFill>
                  <a:srgbClr val="2E7D5A"/>
                </a:solidFill>
              </a:rPr>
              <a:t>Devam Sorunu Olmayan</a:t>
            </a:r>
            <a:endParaRPr lang="en-US" sz="950" dirty="0"/>
          </a:p>
        </p:txBody>
      </p:sp>
      <p:sp>
        <p:nvSpPr>
          <p:cNvPr id="8" name="Shape 6"/>
          <p:cNvSpPr/>
          <p:nvPr/>
        </p:nvSpPr>
        <p:spPr>
          <a:xfrm>
            <a:off x="3200400" y="1051560"/>
            <a:ext cx="2697480" cy="1463040"/>
          </a:xfrm>
          <a:prstGeom prst="rect">
            <a:avLst/>
          </a:prstGeom>
          <a:solidFill>
            <a:srgbClr val="FDEAEA"/>
          </a:solidFill>
          <a:ln/>
          <a:effectLst>
            <a:outerShdw blurRad="101600" dist="38100" dir="8100000" algn="bl" rotWithShape="0">
              <a:srgbClr val="000000">
                <a:alpha val="10000"/>
              </a:srgbClr>
            </a:outerShdw>
          </a:effectLst>
        </p:spPr>
      </p:sp>
      <p:sp>
        <p:nvSpPr>
          <p:cNvPr id="9" name="Shape 7"/>
          <p:cNvSpPr/>
          <p:nvPr/>
        </p:nvSpPr>
        <p:spPr>
          <a:xfrm>
            <a:off x="3200400" y="1051560"/>
            <a:ext cx="2697480" cy="54864"/>
          </a:xfrm>
          <a:prstGeom prst="rect">
            <a:avLst/>
          </a:prstGeom>
          <a:solidFill>
            <a:srgbClr val="B84040"/>
          </a:solidFill>
          <a:ln/>
        </p:spPr>
      </p:sp>
      <p:sp>
        <p:nvSpPr>
          <p:cNvPr id="10" name="Text 8"/>
          <p:cNvSpPr/>
          <p:nvPr/>
        </p:nvSpPr>
        <p:spPr>
          <a:xfrm>
            <a:off x="3200400" y="1115568"/>
            <a:ext cx="2697480" cy="868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4800" b="1" dirty="0">
                <a:solidFill>
                  <a:srgbClr val="B84040"/>
                </a:solidFill>
              </a:rPr>
              <a:t>30</a:t>
            </a:r>
            <a:endParaRPr lang="en-US" sz="4800" dirty="0"/>
          </a:p>
        </p:txBody>
      </p:sp>
      <p:sp>
        <p:nvSpPr>
          <p:cNvPr id="11" name="Text 9"/>
          <p:cNvSpPr/>
          <p:nvPr/>
        </p:nvSpPr>
        <p:spPr>
          <a:xfrm>
            <a:off x="3200400" y="2011680"/>
            <a:ext cx="26974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50" dirty="0">
                <a:solidFill>
                  <a:srgbClr val="B84040"/>
                </a:solidFill>
              </a:rPr>
              <a:t>Devamsızlıktan Kalan</a:t>
            </a:r>
            <a:endParaRPr lang="en-US" sz="950" dirty="0"/>
          </a:p>
        </p:txBody>
      </p:sp>
      <p:sp>
        <p:nvSpPr>
          <p:cNvPr id="12" name="Shape 10"/>
          <p:cNvSpPr/>
          <p:nvPr/>
        </p:nvSpPr>
        <p:spPr>
          <a:xfrm>
            <a:off x="6080760" y="1051560"/>
            <a:ext cx="2697480" cy="1463040"/>
          </a:xfrm>
          <a:prstGeom prst="rect">
            <a:avLst/>
          </a:prstGeom>
          <a:solidFill>
            <a:srgbClr val="FDFADD"/>
          </a:solidFill>
          <a:ln/>
          <a:effectLst>
            <a:outerShdw blurRad="101600" dist="38100" dir="8100000" algn="bl" rotWithShape="0">
              <a:srgbClr val="000000">
                <a:alpha val="10000"/>
              </a:srgbClr>
            </a:outerShdw>
          </a:effectLst>
        </p:spPr>
      </p:sp>
      <p:sp>
        <p:nvSpPr>
          <p:cNvPr id="13" name="Shape 11"/>
          <p:cNvSpPr/>
          <p:nvPr/>
        </p:nvSpPr>
        <p:spPr>
          <a:xfrm>
            <a:off x="6080760" y="1051560"/>
            <a:ext cx="2697480" cy="54864"/>
          </a:xfrm>
          <a:prstGeom prst="rect">
            <a:avLst/>
          </a:prstGeom>
          <a:solidFill>
            <a:srgbClr val="7A6A1A"/>
          </a:solidFill>
          <a:ln/>
        </p:spPr>
      </p:sp>
      <p:sp>
        <p:nvSpPr>
          <p:cNvPr id="14" name="Text 12"/>
          <p:cNvSpPr/>
          <p:nvPr/>
        </p:nvSpPr>
        <p:spPr>
          <a:xfrm>
            <a:off x="6080760" y="1115568"/>
            <a:ext cx="2697480" cy="868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4800" b="1" dirty="0">
                <a:solidFill>
                  <a:srgbClr val="7A6A1A"/>
                </a:solidFill>
              </a:rPr>
              <a:t>16</a:t>
            </a:r>
            <a:endParaRPr lang="en-US" sz="4800" dirty="0"/>
          </a:p>
        </p:txBody>
      </p:sp>
      <p:sp>
        <p:nvSpPr>
          <p:cNvPr id="15" name="Text 13"/>
          <p:cNvSpPr/>
          <p:nvPr/>
        </p:nvSpPr>
        <p:spPr>
          <a:xfrm>
            <a:off x="6080760" y="2011680"/>
            <a:ext cx="26974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50" dirty="0">
                <a:solidFill>
                  <a:srgbClr val="7A6A1A"/>
                </a:solidFill>
              </a:rPr>
              <a:t>Devam Zorunluluğu Olmayan</a:t>
            </a:r>
            <a:endParaRPr lang="en-US" sz="950" dirty="0"/>
          </a:p>
        </p:txBody>
      </p:sp>
      <p:graphicFrame>
        <p:nvGraphicFramePr>
          <p:cNvPr id="16" name="Chart 0"/>
          <p:cNvGraphicFramePr/>
          <p:nvPr/>
        </p:nvGraphicFramePr>
        <p:xfrm>
          <a:off x="320040" y="2633472"/>
          <a:ext cx="3931920" cy="23317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7" name="Text 14"/>
          <p:cNvSpPr/>
          <p:nvPr/>
        </p:nvSpPr>
        <p:spPr>
          <a:xfrm>
            <a:off x="4434840" y="2633472"/>
            <a:ext cx="43891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1A2A5E"/>
                </a:solidFill>
              </a:rPr>
              <a:t>Devamsızlık Nedenleri &amp; Öneriler</a:t>
            </a:r>
            <a:endParaRPr lang="en-US" sz="1100" dirty="0"/>
          </a:p>
        </p:txBody>
      </p:sp>
      <p:sp>
        <p:nvSpPr>
          <p:cNvPr id="18" name="Shape 15"/>
          <p:cNvSpPr/>
          <p:nvPr/>
        </p:nvSpPr>
        <p:spPr>
          <a:xfrm>
            <a:off x="4434840" y="2971800"/>
            <a:ext cx="4389120" cy="320040"/>
          </a:xfrm>
          <a:prstGeom prst="rect">
            <a:avLst/>
          </a:prstGeom>
          <a:solidFill>
            <a:srgbClr val="FFFFFF"/>
          </a:solidFill>
          <a:ln/>
          <a:effectLst>
            <a:outerShdw blurRad="101600" dist="38100" dir="8100000" algn="bl" rotWithShape="0">
              <a:srgbClr val="000000">
                <a:alpha val="10000"/>
              </a:srgbClr>
            </a:outerShdw>
          </a:effectLst>
        </p:spPr>
      </p:sp>
      <p:sp>
        <p:nvSpPr>
          <p:cNvPr id="19" name="Shape 16"/>
          <p:cNvSpPr/>
          <p:nvPr/>
        </p:nvSpPr>
        <p:spPr>
          <a:xfrm>
            <a:off x="4526280" y="3035808"/>
            <a:ext cx="182880" cy="182880"/>
          </a:xfrm>
          <a:prstGeom prst="ellipse">
            <a:avLst/>
          </a:prstGeom>
          <a:solidFill>
            <a:srgbClr val="1A2A5E"/>
          </a:solidFill>
          <a:ln/>
        </p:spPr>
      </p:sp>
      <p:sp>
        <p:nvSpPr>
          <p:cNvPr id="20" name="Text 17"/>
          <p:cNvSpPr/>
          <p:nvPr/>
        </p:nvSpPr>
        <p:spPr>
          <a:xfrm>
            <a:off x="4773168" y="2999232"/>
            <a:ext cx="393192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1A2A5E"/>
                </a:solidFill>
              </a:rPr>
              <a:t>Sigortalı çalışan öğrenciler → çalışma belgesiyle destek</a:t>
            </a:r>
            <a:endParaRPr lang="en-US" sz="850" dirty="0"/>
          </a:p>
        </p:txBody>
      </p:sp>
      <p:sp>
        <p:nvSpPr>
          <p:cNvPr id="21" name="Shape 18"/>
          <p:cNvSpPr/>
          <p:nvPr/>
        </p:nvSpPr>
        <p:spPr>
          <a:xfrm>
            <a:off x="4434840" y="3337560"/>
            <a:ext cx="4389120" cy="320040"/>
          </a:xfrm>
          <a:prstGeom prst="rect">
            <a:avLst/>
          </a:prstGeom>
          <a:solidFill>
            <a:srgbClr val="FFFFFF"/>
          </a:solidFill>
          <a:ln/>
          <a:effectLst>
            <a:outerShdw blurRad="101600" dist="38100" dir="8100000" algn="bl" rotWithShape="0">
              <a:srgbClr val="000000">
                <a:alpha val="10000"/>
              </a:srgbClr>
            </a:outerShdw>
          </a:effectLst>
        </p:spPr>
      </p:sp>
      <p:sp>
        <p:nvSpPr>
          <p:cNvPr id="22" name="Shape 19"/>
          <p:cNvSpPr/>
          <p:nvPr/>
        </p:nvSpPr>
        <p:spPr>
          <a:xfrm>
            <a:off x="4526280" y="3401568"/>
            <a:ext cx="182880" cy="182880"/>
          </a:xfrm>
          <a:prstGeom prst="ellipse">
            <a:avLst/>
          </a:prstGeom>
          <a:solidFill>
            <a:srgbClr val="1A2A5E"/>
          </a:solidFill>
          <a:ln/>
        </p:spPr>
      </p:sp>
      <p:sp>
        <p:nvSpPr>
          <p:cNvPr id="23" name="Text 20"/>
          <p:cNvSpPr/>
          <p:nvPr/>
        </p:nvSpPr>
        <p:spPr>
          <a:xfrm>
            <a:off x="4773168" y="3364992"/>
            <a:ext cx="393192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1A2A5E"/>
                </a:solidFill>
              </a:rPr>
              <a:t>Ağır sağlık durumu → rapor/belge ile mazeret</a:t>
            </a:r>
            <a:endParaRPr lang="en-US" sz="850" dirty="0"/>
          </a:p>
        </p:txBody>
      </p:sp>
      <p:sp>
        <p:nvSpPr>
          <p:cNvPr id="24" name="Shape 21"/>
          <p:cNvSpPr/>
          <p:nvPr/>
        </p:nvSpPr>
        <p:spPr>
          <a:xfrm>
            <a:off x="4434840" y="3703320"/>
            <a:ext cx="4389120" cy="320040"/>
          </a:xfrm>
          <a:prstGeom prst="rect">
            <a:avLst/>
          </a:prstGeom>
          <a:solidFill>
            <a:srgbClr val="FFFFFF"/>
          </a:solidFill>
          <a:ln/>
          <a:effectLst>
            <a:outerShdw blurRad="101600" dist="38100" dir="8100000" algn="bl" rotWithShape="0">
              <a:srgbClr val="000000">
                <a:alpha val="10000"/>
              </a:srgbClr>
            </a:outerShdw>
          </a:effectLst>
        </p:spPr>
      </p:sp>
      <p:sp>
        <p:nvSpPr>
          <p:cNvPr id="25" name="Shape 22"/>
          <p:cNvSpPr/>
          <p:nvPr/>
        </p:nvSpPr>
        <p:spPr>
          <a:xfrm>
            <a:off x="4526280" y="3767328"/>
            <a:ext cx="182880" cy="182880"/>
          </a:xfrm>
          <a:prstGeom prst="ellipse">
            <a:avLst/>
          </a:prstGeom>
          <a:solidFill>
            <a:srgbClr val="1A2A5E"/>
          </a:solidFill>
          <a:ln/>
        </p:spPr>
      </p:sp>
      <p:sp>
        <p:nvSpPr>
          <p:cNvPr id="26" name="Text 23"/>
          <p:cNvSpPr/>
          <p:nvPr/>
        </p:nvSpPr>
        <p:spPr>
          <a:xfrm>
            <a:off x="4773168" y="3730752"/>
            <a:ext cx="393192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1A2A5E"/>
                </a:solidFill>
              </a:rPr>
              <a:t>SKS görevlisi öğrenciler → izinli/görevli sayılmalı</a:t>
            </a:r>
            <a:endParaRPr lang="en-US" sz="850" dirty="0"/>
          </a:p>
        </p:txBody>
      </p:sp>
      <p:sp>
        <p:nvSpPr>
          <p:cNvPr id="27" name="Shape 24"/>
          <p:cNvSpPr/>
          <p:nvPr/>
        </p:nvSpPr>
        <p:spPr>
          <a:xfrm>
            <a:off x="4434840" y="4069080"/>
            <a:ext cx="4389120" cy="320040"/>
          </a:xfrm>
          <a:prstGeom prst="rect">
            <a:avLst/>
          </a:prstGeom>
          <a:solidFill>
            <a:srgbClr val="FFFFFF"/>
          </a:solidFill>
          <a:ln/>
          <a:effectLst>
            <a:outerShdw blurRad="101600" dist="38100" dir="8100000" algn="bl" rotWithShape="0">
              <a:srgbClr val="000000">
                <a:alpha val="10000"/>
              </a:srgbClr>
            </a:outerShdw>
          </a:effectLst>
        </p:spPr>
      </p:sp>
      <p:sp>
        <p:nvSpPr>
          <p:cNvPr id="28" name="Shape 25"/>
          <p:cNvSpPr/>
          <p:nvPr/>
        </p:nvSpPr>
        <p:spPr>
          <a:xfrm>
            <a:off x="4526280" y="4133088"/>
            <a:ext cx="182880" cy="182880"/>
          </a:xfrm>
          <a:prstGeom prst="ellipse">
            <a:avLst/>
          </a:prstGeom>
          <a:solidFill>
            <a:srgbClr val="1A2A5E"/>
          </a:solidFill>
          <a:ln/>
        </p:spPr>
      </p:sp>
      <p:sp>
        <p:nvSpPr>
          <p:cNvPr id="29" name="Text 26"/>
          <p:cNvSpPr/>
          <p:nvPr/>
        </p:nvSpPr>
        <p:spPr>
          <a:xfrm>
            <a:off x="4773168" y="4096512"/>
            <a:ext cx="393192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1A2A5E"/>
                </a:solidFill>
              </a:rPr>
              <a:t>Farklı bölüm/okul isteği → dönem ortasında bırakma</a:t>
            </a:r>
            <a:endParaRPr lang="en-US" sz="850" dirty="0"/>
          </a:p>
        </p:txBody>
      </p:sp>
      <p:sp>
        <p:nvSpPr>
          <p:cNvPr id="30" name="Shape 27"/>
          <p:cNvSpPr/>
          <p:nvPr/>
        </p:nvSpPr>
        <p:spPr>
          <a:xfrm>
            <a:off x="4434840" y="4434840"/>
            <a:ext cx="4389120" cy="320040"/>
          </a:xfrm>
          <a:prstGeom prst="rect">
            <a:avLst/>
          </a:prstGeom>
          <a:solidFill>
            <a:srgbClr val="FFFFFF"/>
          </a:solidFill>
          <a:ln/>
          <a:effectLst>
            <a:outerShdw blurRad="101600" dist="38100" dir="8100000" algn="bl" rotWithShape="0">
              <a:srgbClr val="000000">
                <a:alpha val="10000"/>
              </a:srgbClr>
            </a:outerShdw>
          </a:effectLst>
        </p:spPr>
      </p:sp>
      <p:sp>
        <p:nvSpPr>
          <p:cNvPr id="31" name="Shape 28"/>
          <p:cNvSpPr/>
          <p:nvPr/>
        </p:nvSpPr>
        <p:spPr>
          <a:xfrm>
            <a:off x="4526280" y="4498848"/>
            <a:ext cx="182880" cy="182880"/>
          </a:xfrm>
          <a:prstGeom prst="ellipse">
            <a:avLst/>
          </a:prstGeom>
          <a:solidFill>
            <a:srgbClr val="1A2A5E"/>
          </a:solidFill>
          <a:ln/>
        </p:spPr>
      </p:sp>
      <p:sp>
        <p:nvSpPr>
          <p:cNvPr id="32" name="Text 29"/>
          <p:cNvSpPr/>
          <p:nvPr/>
        </p:nvSpPr>
        <p:spPr>
          <a:xfrm>
            <a:off x="4773168" y="4462272"/>
            <a:ext cx="393192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1A2A5E"/>
                </a:solidFill>
              </a:rPr>
              <a:t>Motivasyon eksikliği → bireysel danışmanlık artırılmalı</a:t>
            </a:r>
            <a:endParaRPr lang="en-US" sz="850" dirty="0"/>
          </a:p>
        </p:txBody>
      </p:sp>
      <p:sp>
        <p:nvSpPr>
          <p:cNvPr id="33" name="Shape 30"/>
          <p:cNvSpPr/>
          <p:nvPr/>
        </p:nvSpPr>
        <p:spPr>
          <a:xfrm>
            <a:off x="4434840" y="4800600"/>
            <a:ext cx="4389120" cy="320040"/>
          </a:xfrm>
          <a:prstGeom prst="rect">
            <a:avLst/>
          </a:prstGeom>
          <a:solidFill>
            <a:srgbClr val="FFFFFF"/>
          </a:solidFill>
          <a:ln/>
          <a:effectLst>
            <a:outerShdw blurRad="101600" dist="38100" dir="8100000" algn="bl" rotWithShape="0">
              <a:srgbClr val="000000">
                <a:alpha val="10000"/>
              </a:srgbClr>
            </a:outerShdw>
          </a:effectLst>
        </p:spPr>
      </p:sp>
      <p:sp>
        <p:nvSpPr>
          <p:cNvPr id="34" name="Shape 31"/>
          <p:cNvSpPr/>
          <p:nvPr/>
        </p:nvSpPr>
        <p:spPr>
          <a:xfrm>
            <a:off x="4526280" y="4864608"/>
            <a:ext cx="182880" cy="182880"/>
          </a:xfrm>
          <a:prstGeom prst="ellipse">
            <a:avLst/>
          </a:prstGeom>
          <a:solidFill>
            <a:srgbClr val="1A2A5E"/>
          </a:solidFill>
          <a:ln/>
        </p:spPr>
      </p:sp>
      <p:sp>
        <p:nvSpPr>
          <p:cNvPr id="35" name="Text 32"/>
          <p:cNvSpPr/>
          <p:nvPr/>
        </p:nvSpPr>
        <p:spPr>
          <a:xfrm>
            <a:off x="4773168" y="4828032"/>
            <a:ext cx="393192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1A2A5E"/>
                </a:solidFill>
              </a:rPr>
              <a:t>Sosyal etkinlik fazlalığı → devam dengesi gözetilmeli</a:t>
            </a:r>
            <a:endParaRPr lang="en-US" sz="85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4F6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914400"/>
          </a:xfrm>
          <a:prstGeom prst="rect">
            <a:avLst/>
          </a:prstGeom>
          <a:solidFill>
            <a:srgbClr val="1A2A5E"/>
          </a:solidFill>
          <a:ln/>
        </p:spPr>
      </p:sp>
      <p:sp>
        <p:nvSpPr>
          <p:cNvPr id="3" name="Text 1"/>
          <p:cNvSpPr/>
          <p:nvPr/>
        </p:nvSpPr>
        <p:spPr>
          <a:xfrm>
            <a:off x="365760" y="0"/>
            <a:ext cx="841248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FFFFFF"/>
                </a:solidFill>
              </a:rPr>
              <a:t>4.  DÜZENLEDİĞİMİZ ETKİNLİKLER</a:t>
            </a:r>
            <a:endParaRPr lang="en-US" sz="1800" dirty="0"/>
          </a:p>
        </p:txBody>
      </p:sp>
      <p:sp>
        <p:nvSpPr>
          <p:cNvPr id="4" name="Shape 2"/>
          <p:cNvSpPr/>
          <p:nvPr/>
        </p:nvSpPr>
        <p:spPr>
          <a:xfrm>
            <a:off x="320040" y="1005840"/>
            <a:ext cx="4206240" cy="1170432"/>
          </a:xfrm>
          <a:prstGeom prst="rect">
            <a:avLst/>
          </a:prstGeom>
          <a:solidFill>
            <a:srgbClr val="FFFFFF"/>
          </a:solidFill>
          <a:ln/>
          <a:effectLst>
            <a:outerShdw blurRad="101600" dist="38100" dir="8100000" algn="bl" rotWithShape="0">
              <a:srgbClr val="000000">
                <a:alpha val="10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320040" y="1005840"/>
            <a:ext cx="64008" cy="1170432"/>
          </a:xfrm>
          <a:prstGeom prst="rect">
            <a:avLst/>
          </a:prstGeom>
          <a:solidFill>
            <a:srgbClr val="1A4A7A"/>
          </a:solidFill>
          <a:ln/>
        </p:spPr>
      </p:sp>
      <p:sp>
        <p:nvSpPr>
          <p:cNvPr id="6" name="Text 4"/>
          <p:cNvSpPr/>
          <p:nvPr/>
        </p:nvSpPr>
        <p:spPr>
          <a:xfrm>
            <a:off x="457200" y="1078992"/>
            <a:ext cx="292608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1A4A7A"/>
                </a:solidFill>
              </a:rPr>
              <a:t>"The Art of Asking" Semineri</a:t>
            </a:r>
            <a:endParaRPr lang="en-US" sz="1000" dirty="0"/>
          </a:p>
        </p:txBody>
      </p:sp>
      <p:sp>
        <p:nvSpPr>
          <p:cNvPr id="7" name="Text 5"/>
          <p:cNvSpPr/>
          <p:nvPr/>
        </p:nvSpPr>
        <p:spPr>
          <a:xfrm>
            <a:off x="3429000" y="1060704"/>
            <a:ext cx="100584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850" i="1" dirty="0">
                <a:solidFill>
                  <a:srgbClr val="6B7A9A"/>
                </a:solidFill>
              </a:rPr>
              <a:t>19 Aralık 2025</a:t>
            </a:r>
            <a:endParaRPr lang="en-US" sz="850" dirty="0"/>
          </a:p>
        </p:txBody>
      </p:sp>
      <p:sp>
        <p:nvSpPr>
          <p:cNvPr id="8" name="Text 6"/>
          <p:cNvSpPr/>
          <p:nvPr/>
        </p:nvSpPr>
        <p:spPr>
          <a:xfrm>
            <a:off x="457200" y="1371600"/>
            <a:ext cx="3931920" cy="7498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3D4F7C"/>
                </a:solidFill>
              </a:rPr>
              <a:t>Prompt Engineering for Enhanced English Language Proficiency — Dr. Boussoualim Malika (Ecole nationale Supérieure d'Informatique, Cezayir)</a:t>
            </a:r>
            <a:endParaRPr lang="en-US" sz="850" dirty="0"/>
          </a:p>
        </p:txBody>
      </p:sp>
      <p:sp>
        <p:nvSpPr>
          <p:cNvPr id="9" name="Shape 7"/>
          <p:cNvSpPr/>
          <p:nvPr/>
        </p:nvSpPr>
        <p:spPr>
          <a:xfrm>
            <a:off x="4663440" y="1005840"/>
            <a:ext cx="4206240" cy="1170432"/>
          </a:xfrm>
          <a:prstGeom prst="rect">
            <a:avLst/>
          </a:prstGeom>
          <a:solidFill>
            <a:srgbClr val="FFFFFF"/>
          </a:solidFill>
          <a:ln/>
          <a:effectLst>
            <a:outerShdw blurRad="101600" dist="38100" dir="8100000" algn="bl" rotWithShape="0">
              <a:srgbClr val="000000">
                <a:alpha val="10000"/>
              </a:srgbClr>
            </a:outerShdw>
          </a:effectLst>
        </p:spPr>
      </p:sp>
      <p:sp>
        <p:nvSpPr>
          <p:cNvPr id="10" name="Shape 8"/>
          <p:cNvSpPr/>
          <p:nvPr/>
        </p:nvSpPr>
        <p:spPr>
          <a:xfrm>
            <a:off x="4663440" y="1005840"/>
            <a:ext cx="64008" cy="1170432"/>
          </a:xfrm>
          <a:prstGeom prst="rect">
            <a:avLst/>
          </a:prstGeom>
          <a:solidFill>
            <a:srgbClr val="1A5A4A"/>
          </a:solidFill>
          <a:ln/>
        </p:spPr>
      </p:sp>
      <p:sp>
        <p:nvSpPr>
          <p:cNvPr id="11" name="Text 9"/>
          <p:cNvSpPr/>
          <p:nvPr/>
        </p:nvSpPr>
        <p:spPr>
          <a:xfrm>
            <a:off x="4800600" y="1078992"/>
            <a:ext cx="292608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1A5A4A"/>
                </a:solidFill>
              </a:rPr>
              <a:t>Speak Up! With Us — Konuşma Kulübü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7772400" y="1060704"/>
            <a:ext cx="100584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850" i="1" dirty="0">
                <a:solidFill>
                  <a:srgbClr val="6B7A9A"/>
                </a:solidFill>
              </a:rPr>
              <a:t>Dönem Boyu</a:t>
            </a:r>
            <a:endParaRPr lang="en-US" sz="850" dirty="0"/>
          </a:p>
        </p:txBody>
      </p:sp>
      <p:sp>
        <p:nvSpPr>
          <p:cNvPr id="13" name="Text 11"/>
          <p:cNvSpPr/>
          <p:nvPr/>
        </p:nvSpPr>
        <p:spPr>
          <a:xfrm>
            <a:off x="4800600" y="1371600"/>
            <a:ext cx="3931920" cy="7498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3D4F7C"/>
                </a:solidFill>
              </a:rPr>
              <a:t>Yabancı Diller Öğrenci Topluluğu (YADİT) tarafından yürütüldü. Her iki haftada bir </a:t>
            </a:r>
            <a:r>
              <a:rPr lang="en-US" sz="850" dirty="0" err="1">
                <a:solidFill>
                  <a:srgbClr val="3D4F7C"/>
                </a:solidFill>
              </a:rPr>
              <a:t>Çarşamba</a:t>
            </a:r>
            <a:r>
              <a:rPr lang="en-US" sz="850" dirty="0">
                <a:solidFill>
                  <a:srgbClr val="3D4F7C"/>
                </a:solidFill>
              </a:rPr>
              <a:t> 15:00</a:t>
            </a:r>
            <a:endParaRPr lang="en-US" sz="850" dirty="0"/>
          </a:p>
        </p:txBody>
      </p:sp>
      <p:sp>
        <p:nvSpPr>
          <p:cNvPr id="14" name="Shape 12"/>
          <p:cNvSpPr/>
          <p:nvPr/>
        </p:nvSpPr>
        <p:spPr>
          <a:xfrm>
            <a:off x="320040" y="2331720"/>
            <a:ext cx="4206240" cy="1170432"/>
          </a:xfrm>
          <a:prstGeom prst="rect">
            <a:avLst/>
          </a:prstGeom>
          <a:solidFill>
            <a:srgbClr val="FFFFFF"/>
          </a:solidFill>
          <a:ln/>
          <a:effectLst>
            <a:outerShdw blurRad="101600" dist="38100" dir="8100000" algn="bl" rotWithShape="0">
              <a:srgbClr val="000000">
                <a:alpha val="10000"/>
              </a:srgbClr>
            </a:outerShdw>
          </a:effectLst>
        </p:spPr>
      </p:sp>
      <p:sp>
        <p:nvSpPr>
          <p:cNvPr id="15" name="Shape 13"/>
          <p:cNvSpPr/>
          <p:nvPr/>
        </p:nvSpPr>
        <p:spPr>
          <a:xfrm>
            <a:off x="320040" y="2331720"/>
            <a:ext cx="64008" cy="1170432"/>
          </a:xfrm>
          <a:prstGeom prst="rect">
            <a:avLst/>
          </a:prstGeom>
          <a:solidFill>
            <a:srgbClr val="5A2A7A"/>
          </a:solidFill>
          <a:ln/>
        </p:spPr>
      </p:sp>
      <p:sp>
        <p:nvSpPr>
          <p:cNvPr id="16" name="Text 14"/>
          <p:cNvSpPr/>
          <p:nvPr/>
        </p:nvSpPr>
        <p:spPr>
          <a:xfrm>
            <a:off x="457200" y="2404872"/>
            <a:ext cx="292608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5A2A7A"/>
                </a:solidFill>
              </a:rPr>
              <a:t>"Dil Bilmenin Önemi" Konferansı II</a:t>
            </a:r>
            <a:endParaRPr lang="en-US" sz="1000" dirty="0"/>
          </a:p>
        </p:txBody>
      </p:sp>
      <p:sp>
        <p:nvSpPr>
          <p:cNvPr id="17" name="Text 15"/>
          <p:cNvSpPr/>
          <p:nvPr/>
        </p:nvSpPr>
        <p:spPr>
          <a:xfrm>
            <a:off x="3429000" y="2386584"/>
            <a:ext cx="100584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850" i="1" dirty="0">
                <a:solidFill>
                  <a:srgbClr val="6B7A9A"/>
                </a:solidFill>
              </a:rPr>
              <a:t>2025–2026 Dönemi</a:t>
            </a:r>
            <a:endParaRPr lang="en-US" sz="850" dirty="0"/>
          </a:p>
        </p:txBody>
      </p:sp>
      <p:sp>
        <p:nvSpPr>
          <p:cNvPr id="18" name="Text 16"/>
          <p:cNvSpPr/>
          <p:nvPr/>
        </p:nvSpPr>
        <p:spPr>
          <a:xfrm>
            <a:off x="457200" y="2697480"/>
            <a:ext cx="3931920" cy="7498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3D4F7C"/>
                </a:solidFill>
              </a:rPr>
              <a:t>Öğrenci </a:t>
            </a:r>
            <a:r>
              <a:rPr lang="en-US" sz="850" dirty="0" err="1">
                <a:solidFill>
                  <a:srgbClr val="3D4F7C"/>
                </a:solidFill>
              </a:rPr>
              <a:t>topluluğu</a:t>
            </a:r>
            <a:r>
              <a:rPr lang="en-US" sz="850" dirty="0">
                <a:solidFill>
                  <a:srgbClr val="3D4F7C"/>
                </a:solidFill>
              </a:rPr>
              <a:t> </a:t>
            </a:r>
            <a:r>
              <a:rPr lang="en-US" sz="850" dirty="0" err="1">
                <a:solidFill>
                  <a:srgbClr val="3D4F7C"/>
                </a:solidFill>
              </a:rPr>
              <a:t>öncülüğünde</a:t>
            </a:r>
            <a:r>
              <a:rPr lang="tr-TR" sz="850" dirty="0">
                <a:solidFill>
                  <a:srgbClr val="3D4F7C"/>
                </a:solidFill>
              </a:rPr>
              <a:t>. </a:t>
            </a:r>
            <a:r>
              <a:rPr lang="en-US" sz="850" dirty="0">
                <a:solidFill>
                  <a:srgbClr val="3D4F7C"/>
                </a:solidFill>
              </a:rPr>
              <a:t>Tarsus Üniversitesi konferans salonunda gerçekleşti.</a:t>
            </a:r>
            <a:endParaRPr lang="en-US" sz="850" dirty="0"/>
          </a:p>
        </p:txBody>
      </p:sp>
      <p:sp>
        <p:nvSpPr>
          <p:cNvPr id="19" name="Shape 17"/>
          <p:cNvSpPr/>
          <p:nvPr/>
        </p:nvSpPr>
        <p:spPr>
          <a:xfrm>
            <a:off x="4663440" y="2331720"/>
            <a:ext cx="4206240" cy="1170432"/>
          </a:xfrm>
          <a:prstGeom prst="rect">
            <a:avLst/>
          </a:prstGeom>
          <a:solidFill>
            <a:srgbClr val="FFFFFF"/>
          </a:solidFill>
          <a:ln/>
          <a:effectLst>
            <a:outerShdw blurRad="101600" dist="38100" dir="8100000" algn="bl" rotWithShape="0">
              <a:srgbClr val="000000">
                <a:alpha val="10000"/>
              </a:srgbClr>
            </a:outerShdw>
          </a:effectLst>
        </p:spPr>
      </p:sp>
      <p:sp>
        <p:nvSpPr>
          <p:cNvPr id="20" name="Shape 18"/>
          <p:cNvSpPr/>
          <p:nvPr/>
        </p:nvSpPr>
        <p:spPr>
          <a:xfrm>
            <a:off x="4663440" y="2331720"/>
            <a:ext cx="64008" cy="1170432"/>
          </a:xfrm>
          <a:prstGeom prst="rect">
            <a:avLst/>
          </a:prstGeom>
          <a:solidFill>
            <a:srgbClr val="7A3A1A"/>
          </a:solidFill>
          <a:ln/>
        </p:spPr>
      </p:sp>
      <p:sp>
        <p:nvSpPr>
          <p:cNvPr id="21" name="Text 19"/>
          <p:cNvSpPr/>
          <p:nvPr/>
        </p:nvSpPr>
        <p:spPr>
          <a:xfrm>
            <a:off x="4800600" y="2404872"/>
            <a:ext cx="292608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7A3A1A"/>
                </a:solidFill>
              </a:rPr>
              <a:t>Sürdürülebilir Kalkınma Hedefleri Sergisi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7772400" y="2386584"/>
            <a:ext cx="100584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850" i="1" dirty="0">
                <a:solidFill>
                  <a:srgbClr val="6B7A9A"/>
                </a:solidFill>
              </a:rPr>
              <a:t>14 Mayıs 2026</a:t>
            </a:r>
            <a:endParaRPr lang="en-US" sz="850" dirty="0"/>
          </a:p>
        </p:txBody>
      </p:sp>
      <p:sp>
        <p:nvSpPr>
          <p:cNvPr id="23" name="Text 21"/>
          <p:cNvSpPr/>
          <p:nvPr/>
        </p:nvSpPr>
        <p:spPr>
          <a:xfrm>
            <a:off x="4800600" y="2697480"/>
            <a:ext cx="3931920" cy="7498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3D4F7C"/>
                </a:solidFill>
              </a:rPr>
              <a:t>İİBF–UBF B Blok Giriş Alanı'nda açılan sergi; YDYO öğrencileri tarafından hazırlandı. SDG'lere farkındalık etkinliği.</a:t>
            </a:r>
            <a:endParaRPr lang="en-US" sz="850" dirty="0"/>
          </a:p>
        </p:txBody>
      </p:sp>
      <p:sp>
        <p:nvSpPr>
          <p:cNvPr id="24" name="Shape 22"/>
          <p:cNvSpPr/>
          <p:nvPr/>
        </p:nvSpPr>
        <p:spPr>
          <a:xfrm>
            <a:off x="320040" y="3657600"/>
            <a:ext cx="8503920" cy="987552"/>
          </a:xfrm>
          <a:prstGeom prst="rect">
            <a:avLst/>
          </a:prstGeom>
          <a:solidFill>
            <a:srgbClr val="FFFFFF"/>
          </a:solidFill>
          <a:ln/>
          <a:effectLst>
            <a:outerShdw blurRad="101600" dist="38100" dir="8100000" algn="bl" rotWithShape="0">
              <a:srgbClr val="000000">
                <a:alpha val="10000"/>
              </a:srgbClr>
            </a:outerShdw>
          </a:effectLst>
        </p:spPr>
      </p:sp>
      <p:sp>
        <p:nvSpPr>
          <p:cNvPr id="25" name="Shape 23"/>
          <p:cNvSpPr/>
          <p:nvPr/>
        </p:nvSpPr>
        <p:spPr>
          <a:xfrm>
            <a:off x="320040" y="3657600"/>
            <a:ext cx="64008" cy="987552"/>
          </a:xfrm>
          <a:prstGeom prst="rect">
            <a:avLst/>
          </a:prstGeom>
          <a:solidFill>
            <a:srgbClr val="7A6A1A"/>
          </a:solidFill>
          <a:ln/>
        </p:spPr>
      </p:sp>
      <p:sp>
        <p:nvSpPr>
          <p:cNvPr id="26" name="Text 24"/>
          <p:cNvSpPr/>
          <p:nvPr/>
        </p:nvSpPr>
        <p:spPr>
          <a:xfrm>
            <a:off x="457200" y="3730752"/>
            <a:ext cx="54864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7A6A1A"/>
                </a:solidFill>
              </a:rPr>
              <a:t>"English in Action" Projesine Ev Sahipliği</a:t>
            </a:r>
            <a:endParaRPr lang="en-US" sz="1000" dirty="0"/>
          </a:p>
        </p:txBody>
      </p:sp>
      <p:sp>
        <p:nvSpPr>
          <p:cNvPr id="27" name="Text 25"/>
          <p:cNvSpPr/>
          <p:nvPr/>
        </p:nvSpPr>
        <p:spPr>
          <a:xfrm>
            <a:off x="6858000" y="3712464"/>
            <a:ext cx="192024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B7A9A"/>
                </a:solidFill>
              </a:rPr>
              <a:t>21 Mayıs 2026</a:t>
            </a:r>
            <a:endParaRPr lang="en-US" sz="900" dirty="0"/>
          </a:p>
        </p:txBody>
      </p:sp>
      <p:sp>
        <p:nvSpPr>
          <p:cNvPr id="28" name="Text 26"/>
          <p:cNvSpPr/>
          <p:nvPr/>
        </p:nvSpPr>
        <p:spPr>
          <a:xfrm>
            <a:off x="457200" y="4005072"/>
            <a:ext cx="8229600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3D4F7C"/>
                </a:solidFill>
              </a:rPr>
              <a:t>Hazırlık öğrencileri ile 4. sınıf ilkokul öğrencileri buluştu. Moderatör: Dr. Nermin PUNAR ÖZÇELİK. Guess Who oyunu &amp; hikaye anlatımı.</a:t>
            </a:r>
            <a:endParaRPr lang="en-US" sz="85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6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-51272"/>
            <a:ext cx="9144000" cy="680936"/>
          </a:xfrm>
          <a:prstGeom prst="rect">
            <a:avLst/>
          </a:prstGeom>
          <a:solidFill>
            <a:srgbClr val="1A2A5E"/>
          </a:solidFill>
          <a:ln/>
        </p:spPr>
      </p:sp>
      <p:sp>
        <p:nvSpPr>
          <p:cNvPr id="3" name="Text 1"/>
          <p:cNvSpPr/>
          <p:nvPr/>
        </p:nvSpPr>
        <p:spPr>
          <a:xfrm>
            <a:off x="365760" y="0"/>
            <a:ext cx="8412480" cy="57382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tr-TR" b="1" dirty="0">
                <a:solidFill>
                  <a:srgbClr val="FFFFFF"/>
                </a:solidFill>
              </a:rPr>
              <a:t>AKADEMİK TEŞVİK PERFORMANS</a:t>
            </a:r>
            <a:endParaRPr lang="en-US" sz="1800" dirty="0"/>
          </a:p>
        </p:txBody>
      </p:sp>
      <p:pic>
        <p:nvPicPr>
          <p:cNvPr id="3073" name="Picture 20" descr="Öğr. Gör. ŞAMİL NART KOÇ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8202275"/>
            <a:ext cx="2571750" cy="2686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angle 1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tr-TR"/>
          </a:p>
        </p:txBody>
      </p:sp>
      <p:sp>
        <p:nvSpPr>
          <p:cNvPr id="10" name="Rectangle 14"/>
          <p:cNvSpPr>
            <a:spLocks noChangeArrowheads="1"/>
          </p:cNvSpPr>
          <p:nvPr/>
        </p:nvSpPr>
        <p:spPr bwMode="auto">
          <a:xfrm>
            <a:off x="0" y="9144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tr-TR"/>
          </a:p>
        </p:txBody>
      </p:sp>
      <p:sp>
        <p:nvSpPr>
          <p:cNvPr id="11" name="Rectangle 15"/>
          <p:cNvSpPr>
            <a:spLocks noChangeArrowheads="1"/>
          </p:cNvSpPr>
          <p:nvPr/>
        </p:nvSpPr>
        <p:spPr bwMode="auto">
          <a:xfrm>
            <a:off x="0" y="22098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r-TR" sz="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r-TR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</a:p>
        </p:txBody>
      </p:sp>
      <p:sp>
        <p:nvSpPr>
          <p:cNvPr id="13" name="Rectangle 16"/>
          <p:cNvSpPr>
            <a:spLocks noChangeArrowheads="1"/>
          </p:cNvSpPr>
          <p:nvPr/>
        </p:nvSpPr>
        <p:spPr bwMode="auto">
          <a:xfrm>
            <a:off x="5639289" y="7707099"/>
            <a:ext cx="1931573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r-TR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</a:p>
        </p:txBody>
      </p:sp>
      <p:sp>
        <p:nvSpPr>
          <p:cNvPr id="14" name="Rectangle 17"/>
          <p:cNvSpPr>
            <a:spLocks noChangeArrowheads="1"/>
          </p:cNvSpPr>
          <p:nvPr/>
        </p:nvSpPr>
        <p:spPr bwMode="auto">
          <a:xfrm>
            <a:off x="0" y="570547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tr-TR"/>
          </a:p>
        </p:txBody>
      </p:sp>
      <p:sp>
        <p:nvSpPr>
          <p:cNvPr id="16" name="Rectangle 18"/>
          <p:cNvSpPr>
            <a:spLocks noChangeArrowheads="1"/>
          </p:cNvSpPr>
          <p:nvPr/>
        </p:nvSpPr>
        <p:spPr bwMode="auto">
          <a:xfrm>
            <a:off x="0" y="818197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r-TR" sz="12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kumimoji="0" lang="tr-T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8" name="Rectangle 19"/>
          <p:cNvSpPr>
            <a:spLocks noChangeArrowheads="1"/>
          </p:cNvSpPr>
          <p:nvPr/>
        </p:nvSpPr>
        <p:spPr bwMode="auto">
          <a:xfrm>
            <a:off x="0" y="107156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tr-TR"/>
          </a:p>
        </p:txBody>
      </p:sp>
      <p:sp>
        <p:nvSpPr>
          <p:cNvPr id="20" name="Rectangle 20"/>
          <p:cNvSpPr>
            <a:spLocks noChangeArrowheads="1"/>
          </p:cNvSpPr>
          <p:nvPr/>
        </p:nvSpPr>
        <p:spPr bwMode="auto">
          <a:xfrm>
            <a:off x="0" y="131826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r-TR" sz="12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endParaRPr kumimoji="0" lang="tr-T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1" name="Rectangle 21"/>
          <p:cNvSpPr>
            <a:spLocks noChangeArrowheads="1"/>
          </p:cNvSpPr>
          <p:nvPr/>
        </p:nvSpPr>
        <p:spPr bwMode="auto">
          <a:xfrm>
            <a:off x="0" y="1530667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r-TR" sz="12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kumimoji="0" lang="tr-T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2" name="Rectangle 22"/>
          <p:cNvSpPr>
            <a:spLocks noChangeArrowheads="1"/>
          </p:cNvSpPr>
          <p:nvPr/>
        </p:nvSpPr>
        <p:spPr bwMode="auto">
          <a:xfrm>
            <a:off x="0" y="17745075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tr-TR" sz="10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kumimoji="0" lang="tr-TR" sz="12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ea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r-T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3" name="Rectangle 23"/>
          <p:cNvSpPr>
            <a:spLocks noChangeArrowheads="1"/>
          </p:cNvSpPr>
          <p:nvPr/>
        </p:nvSpPr>
        <p:spPr bwMode="auto">
          <a:xfrm>
            <a:off x="0" y="20888325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tr-TR"/>
          </a:p>
        </p:txBody>
      </p:sp>
      <p:sp>
        <p:nvSpPr>
          <p:cNvPr id="24" name="Text 14"/>
          <p:cNvSpPr/>
          <p:nvPr/>
        </p:nvSpPr>
        <p:spPr>
          <a:xfrm>
            <a:off x="2571750" y="951682"/>
            <a:ext cx="5257151" cy="374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tr-TR" sz="1400" b="1" dirty="0">
                <a:solidFill>
                  <a:srgbClr val="1A2A5E"/>
                </a:solidFill>
              </a:rPr>
              <a:t>Akademik Teşvik Almaya Hak Kazanan Personelimiz</a:t>
            </a:r>
            <a:endParaRPr lang="en-US" sz="1400" dirty="0"/>
          </a:p>
        </p:txBody>
      </p:sp>
      <p:graphicFrame>
        <p:nvGraphicFramePr>
          <p:cNvPr id="4" name="Tablo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90828560"/>
              </p:ext>
            </p:extLst>
          </p:nvPr>
        </p:nvGraphicFramePr>
        <p:xfrm>
          <a:off x="1967080" y="1609070"/>
          <a:ext cx="5603782" cy="15722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4005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2354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4018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30859">
                <a:tc>
                  <a:txBody>
                    <a:bodyPr/>
                    <a:lstStyle/>
                    <a:p>
                      <a:r>
                        <a:rPr lang="tr-TR" dirty="0"/>
                        <a:t>S/N</a:t>
                      </a:r>
                    </a:p>
                  </a:txBody>
                  <a:tcP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r-TR" dirty="0" err="1"/>
                        <a:t>Ünvanı</a:t>
                      </a:r>
                      <a:r>
                        <a:rPr lang="tr-TR" dirty="0"/>
                        <a:t>,</a:t>
                      </a:r>
                      <a:r>
                        <a:rPr lang="tr-TR" baseline="0" dirty="0"/>
                        <a:t> Adı Soyadı</a:t>
                      </a:r>
                      <a:endParaRPr lang="tr-TR" dirty="0"/>
                    </a:p>
                  </a:txBody>
                  <a:tcP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tr-TR" dirty="0"/>
                        <a:t>Teşvik Puanı</a:t>
                      </a:r>
                    </a:p>
                  </a:txBody>
                  <a:tcPr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32182">
                <a:tc>
                  <a:txBody>
                    <a:bodyPr/>
                    <a:lstStyle/>
                    <a:p>
                      <a:r>
                        <a:rPr lang="tr-TR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/>
                        <a:t>Öğr. Gör. Dr. Nermin PUNAR ÖZÇELİK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tr-TR" dirty="0"/>
                        <a:t>43,20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1710886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4F6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914400"/>
          </a:xfrm>
          <a:prstGeom prst="rect">
            <a:avLst/>
          </a:prstGeom>
          <a:solidFill>
            <a:srgbClr val="1A2A5E"/>
          </a:solidFill>
          <a:ln/>
        </p:spPr>
      </p:sp>
      <p:sp>
        <p:nvSpPr>
          <p:cNvPr id="3" name="Text 1"/>
          <p:cNvSpPr/>
          <p:nvPr/>
        </p:nvSpPr>
        <p:spPr>
          <a:xfrm>
            <a:off x="365760" y="0"/>
            <a:ext cx="841248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FFFFFF"/>
                </a:solidFill>
              </a:rPr>
              <a:t>5.  AKADEMİK PERSONEL — MESLEKİ GELİŞİM</a:t>
            </a:r>
            <a:endParaRPr lang="en-US" sz="1800" dirty="0"/>
          </a:p>
        </p:txBody>
      </p:sp>
      <p:sp>
        <p:nvSpPr>
          <p:cNvPr id="4" name="Shape 2"/>
          <p:cNvSpPr/>
          <p:nvPr/>
        </p:nvSpPr>
        <p:spPr>
          <a:xfrm>
            <a:off x="320040" y="1737359"/>
            <a:ext cx="4251960" cy="2582527"/>
          </a:xfrm>
          <a:prstGeom prst="rect">
            <a:avLst/>
          </a:prstGeom>
          <a:solidFill>
            <a:srgbClr val="FFFFFF"/>
          </a:solidFill>
          <a:ln/>
          <a:effectLst>
            <a:outerShdw blurRad="101600" dist="38100" dir="8100000" algn="bl" rotWithShape="0">
              <a:srgbClr val="000000">
                <a:alpha val="10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3520440" y="1737359"/>
            <a:ext cx="1005840" cy="292608"/>
          </a:xfrm>
          <a:prstGeom prst="rect">
            <a:avLst/>
          </a:prstGeom>
          <a:solidFill>
            <a:srgbClr val="C8A951"/>
          </a:solidFill>
          <a:ln/>
        </p:spPr>
      </p:sp>
      <p:sp>
        <p:nvSpPr>
          <p:cNvPr id="6" name="Text 4"/>
          <p:cNvSpPr/>
          <p:nvPr/>
        </p:nvSpPr>
        <p:spPr>
          <a:xfrm>
            <a:off x="3520440" y="1737359"/>
            <a:ext cx="100584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850" b="1" dirty="0">
                <a:solidFill>
                  <a:srgbClr val="FFFFFF"/>
                </a:solidFill>
              </a:rPr>
              <a:t>SSCI</a:t>
            </a:r>
            <a:endParaRPr lang="tr-TR" sz="850" b="1" dirty="0">
              <a:solidFill>
                <a:srgbClr val="FFFFFF"/>
              </a:solidFill>
            </a:endParaRPr>
          </a:p>
          <a:p>
            <a:pPr marL="0" indent="0" algn="ctr">
              <a:buNone/>
            </a:pPr>
            <a:r>
              <a:rPr lang="tr-TR" sz="600" b="1" dirty="0">
                <a:solidFill>
                  <a:srgbClr val="FFFFFF"/>
                </a:solidFill>
              </a:rPr>
              <a:t>ULUSLARARASI İŞBİRLİĞİ</a:t>
            </a:r>
            <a:endParaRPr lang="en-US" sz="600" dirty="0"/>
          </a:p>
        </p:txBody>
      </p:sp>
      <p:sp>
        <p:nvSpPr>
          <p:cNvPr id="7" name="Text 5"/>
          <p:cNvSpPr/>
          <p:nvPr/>
        </p:nvSpPr>
        <p:spPr>
          <a:xfrm>
            <a:off x="429768" y="1783079"/>
            <a:ext cx="306324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tr-TR" sz="800" dirty="0" err="1">
                <a:solidFill>
                  <a:srgbClr val="6B7A9A"/>
                </a:solidFill>
              </a:rPr>
              <a:t>Öğr</a:t>
            </a:r>
            <a:r>
              <a:rPr lang="tr-TR" sz="800" dirty="0">
                <a:solidFill>
                  <a:srgbClr val="6B7A9A"/>
                </a:solidFill>
              </a:rPr>
              <a:t>. Gör. </a:t>
            </a:r>
            <a:r>
              <a:rPr lang="en-US" sz="800" dirty="0">
                <a:solidFill>
                  <a:srgbClr val="6B7A9A"/>
                </a:solidFill>
              </a:rPr>
              <a:t>Dr. Nermin PUNAR ÖZÇELİK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429768" y="1993391"/>
            <a:ext cx="4041648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7A5500"/>
                </a:solidFill>
              </a:rPr>
              <a:t>SSCI Yayın — Taylor &amp; Francis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429768" y="2267711"/>
            <a:ext cx="4041648" cy="60350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sz="800" dirty="0"/>
          </a:p>
        </p:txBody>
      </p:sp>
      <p:sp>
        <p:nvSpPr>
          <p:cNvPr id="11" name="Shape 9"/>
          <p:cNvSpPr/>
          <p:nvPr/>
        </p:nvSpPr>
        <p:spPr>
          <a:xfrm>
            <a:off x="3520440" y="2306899"/>
            <a:ext cx="1005840" cy="292608"/>
          </a:xfrm>
          <a:prstGeom prst="rect">
            <a:avLst/>
          </a:prstGeom>
          <a:solidFill>
            <a:srgbClr val="2D6A4A"/>
          </a:solidFill>
          <a:ln/>
        </p:spPr>
      </p:sp>
      <p:sp>
        <p:nvSpPr>
          <p:cNvPr id="12" name="Text 10"/>
          <p:cNvSpPr/>
          <p:nvPr/>
        </p:nvSpPr>
        <p:spPr>
          <a:xfrm>
            <a:off x="3527625" y="2319962"/>
            <a:ext cx="100584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850" b="1" dirty="0">
                <a:solidFill>
                  <a:srgbClr val="FFFFFF"/>
                </a:solidFill>
              </a:rPr>
              <a:t>TÜBİTAK</a:t>
            </a:r>
            <a:endParaRPr lang="en-US" sz="850" dirty="0"/>
          </a:p>
        </p:txBody>
      </p:sp>
      <p:sp>
        <p:nvSpPr>
          <p:cNvPr id="14" name="Text 12"/>
          <p:cNvSpPr/>
          <p:nvPr/>
        </p:nvSpPr>
        <p:spPr>
          <a:xfrm>
            <a:off x="402336" y="2575994"/>
            <a:ext cx="4041648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2E7D5A"/>
                </a:solidFill>
              </a:rPr>
              <a:t>TÜBİTAK Bilim Söyleşileri</a:t>
            </a:r>
            <a:endParaRPr lang="en-US" sz="1000" dirty="0"/>
          </a:p>
        </p:txBody>
      </p:sp>
      <p:sp>
        <p:nvSpPr>
          <p:cNvPr id="17" name="Shape 15"/>
          <p:cNvSpPr/>
          <p:nvPr/>
        </p:nvSpPr>
        <p:spPr>
          <a:xfrm>
            <a:off x="3520440" y="2031273"/>
            <a:ext cx="1005840" cy="292608"/>
          </a:xfrm>
          <a:prstGeom prst="rect">
            <a:avLst/>
          </a:prstGeom>
          <a:solidFill>
            <a:srgbClr val="1A2A5E"/>
          </a:solidFill>
          <a:ln/>
        </p:spPr>
      </p:sp>
      <p:sp>
        <p:nvSpPr>
          <p:cNvPr id="18" name="Text 16"/>
          <p:cNvSpPr/>
          <p:nvPr/>
        </p:nvSpPr>
        <p:spPr>
          <a:xfrm>
            <a:off x="3520440" y="2031273"/>
            <a:ext cx="100584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850" b="1" dirty="0">
                <a:solidFill>
                  <a:srgbClr val="FFFFFF"/>
                </a:solidFill>
              </a:rPr>
              <a:t>MOCA</a:t>
            </a:r>
            <a:endParaRPr lang="en-US" sz="850" dirty="0"/>
          </a:p>
        </p:txBody>
      </p:sp>
      <p:sp>
        <p:nvSpPr>
          <p:cNvPr id="20" name="Text 18"/>
          <p:cNvSpPr/>
          <p:nvPr/>
        </p:nvSpPr>
        <p:spPr>
          <a:xfrm>
            <a:off x="409521" y="2258567"/>
            <a:ext cx="4041648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2D4080"/>
                </a:solidFill>
              </a:rPr>
              <a:t>MOCA 2026 Katılımı + MOCA 2027 Ev Sahipliği</a:t>
            </a:r>
            <a:endParaRPr lang="en-US" sz="1000" dirty="0"/>
          </a:p>
        </p:txBody>
      </p:sp>
      <p:sp>
        <p:nvSpPr>
          <p:cNvPr id="21" name="Text 19"/>
          <p:cNvSpPr/>
          <p:nvPr/>
        </p:nvSpPr>
        <p:spPr>
          <a:xfrm>
            <a:off x="429768" y="3621023"/>
            <a:ext cx="4041648" cy="60350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sz="800" dirty="0"/>
          </a:p>
        </p:txBody>
      </p:sp>
      <p:sp>
        <p:nvSpPr>
          <p:cNvPr id="23" name="Shape 21"/>
          <p:cNvSpPr/>
          <p:nvPr/>
        </p:nvSpPr>
        <p:spPr>
          <a:xfrm>
            <a:off x="3520440" y="2594282"/>
            <a:ext cx="1005840" cy="292608"/>
          </a:xfrm>
          <a:prstGeom prst="rect">
            <a:avLst/>
          </a:prstGeom>
          <a:solidFill>
            <a:srgbClr val="3A5A1A"/>
          </a:solidFill>
          <a:ln/>
        </p:spPr>
      </p:sp>
      <p:sp>
        <p:nvSpPr>
          <p:cNvPr id="24" name="Text 22"/>
          <p:cNvSpPr/>
          <p:nvPr/>
        </p:nvSpPr>
        <p:spPr>
          <a:xfrm>
            <a:off x="3520440" y="2594282"/>
            <a:ext cx="100584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tr-TR" sz="850" b="1" dirty="0">
                <a:solidFill>
                  <a:srgbClr val="FFFFFF"/>
                </a:solidFill>
              </a:rPr>
              <a:t>Konuk</a:t>
            </a:r>
            <a:endParaRPr lang="en-US" sz="850" dirty="0"/>
          </a:p>
        </p:txBody>
      </p:sp>
      <p:sp>
        <p:nvSpPr>
          <p:cNvPr id="26" name="Text 24"/>
          <p:cNvSpPr/>
          <p:nvPr/>
        </p:nvSpPr>
        <p:spPr>
          <a:xfrm>
            <a:off x="402336" y="2958735"/>
            <a:ext cx="4041648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1000" b="1" dirty="0" err="1">
                <a:solidFill>
                  <a:srgbClr val="3A5A1A"/>
                </a:solidFill>
              </a:rPr>
              <a:t>Uluslararası</a:t>
            </a:r>
            <a:r>
              <a:rPr lang="en-US" sz="1000" b="1" dirty="0">
                <a:solidFill>
                  <a:srgbClr val="3A5A1A"/>
                </a:solidFill>
              </a:rPr>
              <a:t> Webinar "Augmented Reality Enhanced Reading &amp; Ethical AI Use in English Language Learning"</a:t>
            </a:r>
            <a:endParaRPr lang="en-US" sz="1000" dirty="0"/>
          </a:p>
        </p:txBody>
      </p:sp>
      <p:sp>
        <p:nvSpPr>
          <p:cNvPr id="28" name="Shape 26"/>
          <p:cNvSpPr/>
          <p:nvPr/>
        </p:nvSpPr>
        <p:spPr>
          <a:xfrm>
            <a:off x="4690872" y="1737359"/>
            <a:ext cx="4206240" cy="2582526"/>
          </a:xfrm>
          <a:prstGeom prst="rect">
            <a:avLst/>
          </a:prstGeom>
          <a:solidFill>
            <a:srgbClr val="FFFFFF"/>
          </a:solidFill>
          <a:ln/>
          <a:effectLst>
            <a:outerShdw blurRad="101600" dist="38100" dir="8100000" algn="bl" rotWithShape="0">
              <a:srgbClr val="000000">
                <a:alpha val="10000"/>
              </a:srgbClr>
            </a:outerShdw>
          </a:effectLst>
        </p:spPr>
      </p:sp>
      <p:sp>
        <p:nvSpPr>
          <p:cNvPr id="29" name="Shape 27"/>
          <p:cNvSpPr/>
          <p:nvPr/>
        </p:nvSpPr>
        <p:spPr>
          <a:xfrm>
            <a:off x="7836408" y="1738665"/>
            <a:ext cx="1005840" cy="292608"/>
          </a:xfrm>
          <a:prstGeom prst="rect">
            <a:avLst/>
          </a:prstGeom>
          <a:solidFill>
            <a:srgbClr val="5A2A7A"/>
          </a:solidFill>
          <a:ln/>
        </p:spPr>
      </p:sp>
      <p:sp>
        <p:nvSpPr>
          <p:cNvPr id="30" name="Text 28"/>
          <p:cNvSpPr/>
          <p:nvPr/>
        </p:nvSpPr>
        <p:spPr>
          <a:xfrm>
            <a:off x="7836408" y="1738665"/>
            <a:ext cx="100584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850" b="1" dirty="0">
                <a:solidFill>
                  <a:srgbClr val="FFFFFF"/>
                </a:solidFill>
              </a:rPr>
              <a:t>Kongre</a:t>
            </a:r>
            <a:endParaRPr lang="en-US" sz="850" dirty="0"/>
          </a:p>
        </p:txBody>
      </p:sp>
      <p:sp>
        <p:nvSpPr>
          <p:cNvPr id="31" name="Text 29"/>
          <p:cNvSpPr/>
          <p:nvPr/>
        </p:nvSpPr>
        <p:spPr>
          <a:xfrm>
            <a:off x="4800600" y="1773935"/>
            <a:ext cx="306324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6B7A9A"/>
                </a:solidFill>
              </a:rPr>
              <a:t>Öğr. Gör. Ezgi GÜNGÖR</a:t>
            </a:r>
            <a:endParaRPr lang="en-US" sz="800" dirty="0"/>
          </a:p>
        </p:txBody>
      </p:sp>
      <p:sp>
        <p:nvSpPr>
          <p:cNvPr id="32" name="Text 30"/>
          <p:cNvSpPr/>
          <p:nvPr/>
        </p:nvSpPr>
        <p:spPr>
          <a:xfrm>
            <a:off x="4736592" y="1992084"/>
            <a:ext cx="4041648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5A2A7A"/>
                </a:solidFill>
              </a:rPr>
              <a:t>XI. International Academic Studies Congress (ASC-2026)</a:t>
            </a:r>
            <a:endParaRPr lang="en-US" sz="1000" dirty="0"/>
          </a:p>
        </p:txBody>
      </p:sp>
      <p:sp>
        <p:nvSpPr>
          <p:cNvPr id="35" name="Shape 33"/>
          <p:cNvSpPr/>
          <p:nvPr/>
        </p:nvSpPr>
        <p:spPr>
          <a:xfrm>
            <a:off x="7836408" y="2029313"/>
            <a:ext cx="1005840" cy="292608"/>
          </a:xfrm>
          <a:prstGeom prst="rect">
            <a:avLst/>
          </a:prstGeom>
          <a:solidFill>
            <a:srgbClr val="3A5A7A"/>
          </a:solidFill>
          <a:ln/>
        </p:spPr>
      </p:sp>
      <p:sp>
        <p:nvSpPr>
          <p:cNvPr id="36" name="Text 34"/>
          <p:cNvSpPr/>
          <p:nvPr/>
        </p:nvSpPr>
        <p:spPr>
          <a:xfrm>
            <a:off x="7836408" y="2038457"/>
            <a:ext cx="100584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850" b="1" dirty="0">
                <a:solidFill>
                  <a:srgbClr val="FFFFFF"/>
                </a:solidFill>
              </a:rPr>
              <a:t>Çalıştay</a:t>
            </a:r>
            <a:endParaRPr lang="en-US" sz="850" dirty="0"/>
          </a:p>
        </p:txBody>
      </p:sp>
      <p:sp>
        <p:nvSpPr>
          <p:cNvPr id="38" name="Text 36"/>
          <p:cNvSpPr/>
          <p:nvPr/>
        </p:nvSpPr>
        <p:spPr>
          <a:xfrm>
            <a:off x="4736592" y="2212846"/>
            <a:ext cx="4041648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3A5A7A"/>
                </a:solidFill>
              </a:rPr>
              <a:t>II. &amp; IV. Akademik İş Birliği Çalıştayı</a:t>
            </a:r>
            <a:endParaRPr lang="en-US" sz="10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4F6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914400"/>
          </a:xfrm>
          <a:prstGeom prst="rect">
            <a:avLst/>
          </a:prstGeom>
          <a:solidFill>
            <a:srgbClr val="1A2A5E"/>
          </a:solidFill>
          <a:ln/>
        </p:spPr>
      </p:sp>
      <p:sp>
        <p:nvSpPr>
          <p:cNvPr id="3" name="Text 1"/>
          <p:cNvSpPr/>
          <p:nvPr/>
        </p:nvSpPr>
        <p:spPr>
          <a:xfrm>
            <a:off x="365760" y="0"/>
            <a:ext cx="841248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tr-TR" b="1" dirty="0">
                <a:solidFill>
                  <a:srgbClr val="FFFFFF"/>
                </a:solidFill>
              </a:rPr>
              <a:t>6</a:t>
            </a:r>
            <a:r>
              <a:rPr lang="en-US" sz="1800" b="1" dirty="0">
                <a:solidFill>
                  <a:srgbClr val="FFFFFF"/>
                </a:solidFill>
              </a:rPr>
              <a:t>.  WEBINARLAR &amp; EĞİTİM ETKİNLİKLERİ</a:t>
            </a:r>
            <a:r>
              <a:rPr lang="tr-TR" sz="1800" b="1" dirty="0">
                <a:solidFill>
                  <a:srgbClr val="FFFFFF"/>
                </a:solidFill>
              </a:rPr>
              <a:t> I</a:t>
            </a:r>
            <a:endParaRPr lang="en-US" sz="1800" dirty="0"/>
          </a:p>
        </p:txBody>
      </p:sp>
      <p:sp>
        <p:nvSpPr>
          <p:cNvPr id="4" name="Shape 2"/>
          <p:cNvSpPr/>
          <p:nvPr/>
        </p:nvSpPr>
        <p:spPr>
          <a:xfrm>
            <a:off x="320040" y="1005840"/>
            <a:ext cx="4206240" cy="896112"/>
          </a:xfrm>
          <a:prstGeom prst="rect">
            <a:avLst/>
          </a:prstGeom>
          <a:solidFill>
            <a:srgbClr val="FFFFFF"/>
          </a:solidFill>
          <a:ln/>
          <a:effectLst>
            <a:outerShdw blurRad="101600" dist="38100" dir="8100000" algn="bl" rotWithShape="0">
              <a:srgbClr val="000000">
                <a:alpha val="10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320040" y="1005840"/>
            <a:ext cx="64008" cy="896112"/>
          </a:xfrm>
          <a:prstGeom prst="rect">
            <a:avLst/>
          </a:prstGeom>
          <a:solidFill>
            <a:srgbClr val="1A4A7A"/>
          </a:solidFill>
          <a:ln/>
        </p:spPr>
      </p:sp>
      <p:sp>
        <p:nvSpPr>
          <p:cNvPr id="6" name="Text 4"/>
          <p:cNvSpPr/>
          <p:nvPr/>
        </p:nvSpPr>
        <p:spPr>
          <a:xfrm>
            <a:off x="457200" y="1060704"/>
            <a:ext cx="256032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tr-TR" sz="850" b="1" dirty="0" err="1">
                <a:solidFill>
                  <a:srgbClr val="1A4A7A"/>
                </a:solidFill>
              </a:rPr>
              <a:t>Öğr</a:t>
            </a:r>
            <a:r>
              <a:rPr lang="tr-TR" sz="850" b="1" dirty="0">
                <a:solidFill>
                  <a:srgbClr val="1A4A7A"/>
                </a:solidFill>
              </a:rPr>
              <a:t>. Gör. Dr. Semra KARAALİ</a:t>
            </a:r>
            <a:endParaRPr lang="en-US" sz="850" dirty="0"/>
          </a:p>
        </p:txBody>
      </p:sp>
      <p:sp>
        <p:nvSpPr>
          <p:cNvPr id="7" name="Shape 5"/>
          <p:cNvSpPr/>
          <p:nvPr/>
        </p:nvSpPr>
        <p:spPr>
          <a:xfrm>
            <a:off x="3383280" y="1051560"/>
            <a:ext cx="1097280" cy="201168"/>
          </a:xfrm>
          <a:prstGeom prst="rect">
            <a:avLst/>
          </a:prstGeom>
          <a:solidFill>
            <a:srgbClr val="1A4A7A">
              <a:alpha val="20000"/>
            </a:srgbClr>
          </a:solidFill>
          <a:ln/>
        </p:spPr>
      </p:sp>
      <p:sp>
        <p:nvSpPr>
          <p:cNvPr id="8" name="Text 6"/>
          <p:cNvSpPr/>
          <p:nvPr/>
        </p:nvSpPr>
        <p:spPr>
          <a:xfrm>
            <a:off x="3383280" y="1051560"/>
            <a:ext cx="109728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750" dirty="0">
                <a:solidFill>
                  <a:srgbClr val="1A4A7A"/>
                </a:solidFill>
              </a:rPr>
              <a:t>Moderatör/Düzenleyici</a:t>
            </a:r>
            <a:endParaRPr lang="en-US" sz="750" dirty="0"/>
          </a:p>
        </p:txBody>
      </p:sp>
      <p:sp>
        <p:nvSpPr>
          <p:cNvPr id="9" name="Text 7"/>
          <p:cNvSpPr/>
          <p:nvPr/>
        </p:nvSpPr>
        <p:spPr>
          <a:xfrm>
            <a:off x="452628" y="1080298"/>
            <a:ext cx="4005072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3D4F7C"/>
                </a:solidFill>
              </a:rPr>
              <a:t>21. Yüzyıl Becerileri Pusulası: Dijital Dünyada Doğru Yönü Bulmak</a:t>
            </a:r>
            <a:endParaRPr lang="en-US" sz="850" dirty="0"/>
          </a:p>
        </p:txBody>
      </p:sp>
      <p:sp>
        <p:nvSpPr>
          <p:cNvPr id="15" name="Text 13"/>
          <p:cNvSpPr/>
          <p:nvPr/>
        </p:nvSpPr>
        <p:spPr>
          <a:xfrm>
            <a:off x="452628" y="1225296"/>
            <a:ext cx="4005072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3D4F7C"/>
                </a:solidFill>
              </a:rPr>
              <a:t>Özerklik Bağlamında Ortak Eylem Planlamalarının Olası Katkısı</a:t>
            </a:r>
            <a:endParaRPr lang="en-US" sz="850" dirty="0"/>
          </a:p>
        </p:txBody>
      </p:sp>
      <p:sp>
        <p:nvSpPr>
          <p:cNvPr id="21" name="Text 19"/>
          <p:cNvSpPr/>
          <p:nvPr/>
        </p:nvSpPr>
        <p:spPr>
          <a:xfrm>
            <a:off x="452628" y="1354618"/>
            <a:ext cx="4005072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3D4F7C"/>
                </a:solidFill>
              </a:rPr>
              <a:t>Akademik Yazmanın Haritası: Araştırma, Proje ve Makale Yolculuğu</a:t>
            </a:r>
            <a:endParaRPr lang="en-US" sz="850" dirty="0"/>
          </a:p>
        </p:txBody>
      </p:sp>
      <p:sp>
        <p:nvSpPr>
          <p:cNvPr id="22" name="Shape 20"/>
          <p:cNvSpPr/>
          <p:nvPr/>
        </p:nvSpPr>
        <p:spPr>
          <a:xfrm>
            <a:off x="338328" y="2992701"/>
            <a:ext cx="4206240" cy="896112"/>
          </a:xfrm>
          <a:prstGeom prst="rect">
            <a:avLst/>
          </a:prstGeom>
          <a:solidFill>
            <a:srgbClr val="FFFFFF"/>
          </a:solidFill>
          <a:ln/>
          <a:effectLst>
            <a:outerShdw blurRad="101600" dist="38100" dir="8100000" algn="bl" rotWithShape="0">
              <a:srgbClr val="000000">
                <a:alpha val="10000"/>
              </a:srgbClr>
            </a:outerShdw>
          </a:effectLst>
        </p:spPr>
      </p:sp>
      <p:sp>
        <p:nvSpPr>
          <p:cNvPr id="23" name="Shape 21"/>
          <p:cNvSpPr/>
          <p:nvPr/>
        </p:nvSpPr>
        <p:spPr>
          <a:xfrm>
            <a:off x="338328" y="2992701"/>
            <a:ext cx="64008" cy="896112"/>
          </a:xfrm>
          <a:prstGeom prst="rect">
            <a:avLst/>
          </a:prstGeom>
          <a:solidFill>
            <a:srgbClr val="1A4A7A"/>
          </a:solidFill>
          <a:ln/>
        </p:spPr>
      </p:sp>
      <p:sp>
        <p:nvSpPr>
          <p:cNvPr id="24" name="Text 22"/>
          <p:cNvSpPr/>
          <p:nvPr/>
        </p:nvSpPr>
        <p:spPr>
          <a:xfrm>
            <a:off x="475488" y="3047565"/>
            <a:ext cx="256032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tr-TR" sz="850" b="1" dirty="0" err="1">
                <a:solidFill>
                  <a:srgbClr val="1A4A7A"/>
                </a:solidFill>
              </a:rPr>
              <a:t>Öğr</a:t>
            </a:r>
            <a:r>
              <a:rPr lang="tr-TR" sz="850" b="1" dirty="0">
                <a:solidFill>
                  <a:srgbClr val="1A4A7A"/>
                </a:solidFill>
              </a:rPr>
              <a:t>. Gör. Esra ERDEN</a:t>
            </a:r>
            <a:endParaRPr lang="en-US" sz="850" dirty="0"/>
          </a:p>
        </p:txBody>
      </p:sp>
      <p:sp>
        <p:nvSpPr>
          <p:cNvPr id="25" name="Shape 23"/>
          <p:cNvSpPr/>
          <p:nvPr/>
        </p:nvSpPr>
        <p:spPr>
          <a:xfrm>
            <a:off x="3401568" y="3038421"/>
            <a:ext cx="1097280" cy="201168"/>
          </a:xfrm>
          <a:prstGeom prst="rect">
            <a:avLst/>
          </a:prstGeom>
          <a:solidFill>
            <a:srgbClr val="1A4A7A">
              <a:alpha val="20000"/>
            </a:srgbClr>
          </a:solidFill>
          <a:ln/>
        </p:spPr>
      </p:sp>
      <p:sp>
        <p:nvSpPr>
          <p:cNvPr id="26" name="Text 24"/>
          <p:cNvSpPr/>
          <p:nvPr/>
        </p:nvSpPr>
        <p:spPr>
          <a:xfrm>
            <a:off x="3401568" y="3038421"/>
            <a:ext cx="109728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750" dirty="0">
                <a:solidFill>
                  <a:srgbClr val="1A4A7A"/>
                </a:solidFill>
              </a:rPr>
              <a:t>Moderatör/Düzenleyici</a:t>
            </a:r>
            <a:endParaRPr lang="en-US" sz="750" dirty="0"/>
          </a:p>
        </p:txBody>
      </p:sp>
      <p:sp>
        <p:nvSpPr>
          <p:cNvPr id="27" name="Text 25"/>
          <p:cNvSpPr/>
          <p:nvPr/>
        </p:nvSpPr>
        <p:spPr>
          <a:xfrm>
            <a:off x="457200" y="3058015"/>
            <a:ext cx="4005072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3D4F7C"/>
                </a:solidFill>
              </a:rPr>
              <a:t>Sürdürülebilir Dünya: BM Sürdürülebilir Kalkınma Hedefleri</a:t>
            </a:r>
            <a:endParaRPr lang="en-US" sz="850" dirty="0"/>
          </a:p>
        </p:txBody>
      </p:sp>
      <p:sp>
        <p:nvSpPr>
          <p:cNvPr id="28" name="Shape 26"/>
          <p:cNvSpPr/>
          <p:nvPr/>
        </p:nvSpPr>
        <p:spPr>
          <a:xfrm>
            <a:off x="384048" y="1984901"/>
            <a:ext cx="4142232" cy="896112"/>
          </a:xfrm>
          <a:prstGeom prst="rect">
            <a:avLst/>
          </a:prstGeom>
          <a:solidFill>
            <a:srgbClr val="FFFFFF"/>
          </a:solidFill>
          <a:ln/>
          <a:effectLst>
            <a:outerShdw blurRad="101600" dist="38100" dir="8100000" algn="bl" rotWithShape="0">
              <a:srgbClr val="000000">
                <a:alpha val="10000"/>
              </a:srgbClr>
            </a:outerShdw>
          </a:effectLst>
        </p:spPr>
      </p:sp>
      <p:sp>
        <p:nvSpPr>
          <p:cNvPr id="29" name="Shape 27"/>
          <p:cNvSpPr/>
          <p:nvPr/>
        </p:nvSpPr>
        <p:spPr>
          <a:xfrm>
            <a:off x="343553" y="1984901"/>
            <a:ext cx="64008" cy="896112"/>
          </a:xfrm>
          <a:prstGeom prst="rect">
            <a:avLst/>
          </a:prstGeom>
          <a:solidFill>
            <a:srgbClr val="1A4A7A"/>
          </a:solidFill>
          <a:ln/>
        </p:spPr>
      </p:sp>
      <p:sp>
        <p:nvSpPr>
          <p:cNvPr id="30" name="Text 28"/>
          <p:cNvSpPr/>
          <p:nvPr/>
        </p:nvSpPr>
        <p:spPr>
          <a:xfrm>
            <a:off x="457200" y="2011680"/>
            <a:ext cx="256032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tr-TR" sz="850" b="1" dirty="0" err="1">
                <a:solidFill>
                  <a:srgbClr val="1A4A7A"/>
                </a:solidFill>
              </a:rPr>
              <a:t>Öğr</a:t>
            </a:r>
            <a:r>
              <a:rPr lang="tr-TR" sz="850" b="1" dirty="0">
                <a:solidFill>
                  <a:srgbClr val="1A4A7A"/>
                </a:solidFill>
              </a:rPr>
              <a:t>. Gör. Ş. </a:t>
            </a:r>
            <a:r>
              <a:rPr lang="tr-TR" sz="850" b="1" dirty="0" err="1">
                <a:solidFill>
                  <a:srgbClr val="1A4A7A"/>
                </a:solidFill>
              </a:rPr>
              <a:t>Nart</a:t>
            </a:r>
            <a:r>
              <a:rPr lang="tr-TR" sz="850" b="1" dirty="0">
                <a:solidFill>
                  <a:srgbClr val="1A4A7A"/>
                </a:solidFill>
              </a:rPr>
              <a:t> KOÇ</a:t>
            </a:r>
            <a:endParaRPr lang="en-US" sz="850" dirty="0"/>
          </a:p>
        </p:txBody>
      </p:sp>
      <p:sp>
        <p:nvSpPr>
          <p:cNvPr id="31" name="Shape 29"/>
          <p:cNvSpPr/>
          <p:nvPr/>
        </p:nvSpPr>
        <p:spPr>
          <a:xfrm>
            <a:off x="3406793" y="1998943"/>
            <a:ext cx="1097280" cy="201168"/>
          </a:xfrm>
          <a:prstGeom prst="rect">
            <a:avLst/>
          </a:prstGeom>
          <a:solidFill>
            <a:srgbClr val="1A4A7A">
              <a:alpha val="20000"/>
            </a:srgbClr>
          </a:solidFill>
          <a:ln/>
        </p:spPr>
      </p:sp>
      <p:sp>
        <p:nvSpPr>
          <p:cNvPr id="32" name="Text 30"/>
          <p:cNvSpPr/>
          <p:nvPr/>
        </p:nvSpPr>
        <p:spPr>
          <a:xfrm>
            <a:off x="3383280" y="2002536"/>
            <a:ext cx="109728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750" dirty="0">
                <a:solidFill>
                  <a:srgbClr val="1A4A7A"/>
                </a:solidFill>
              </a:rPr>
              <a:t>Moderatör/Düzenleyici</a:t>
            </a:r>
            <a:endParaRPr lang="en-US" sz="750" dirty="0"/>
          </a:p>
        </p:txBody>
      </p:sp>
      <p:sp>
        <p:nvSpPr>
          <p:cNvPr id="33" name="Text 31"/>
          <p:cNvSpPr/>
          <p:nvPr/>
        </p:nvSpPr>
        <p:spPr>
          <a:xfrm>
            <a:off x="457200" y="1991105"/>
            <a:ext cx="4005072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3D4F7C"/>
                </a:solidFill>
              </a:rPr>
              <a:t>İngilizce Öğrenim Sürecinde Kullanılan Stratejiler</a:t>
            </a:r>
            <a:endParaRPr lang="en-US" sz="850" dirty="0"/>
          </a:p>
        </p:txBody>
      </p:sp>
      <p:sp>
        <p:nvSpPr>
          <p:cNvPr id="34" name="Shape 32"/>
          <p:cNvSpPr/>
          <p:nvPr/>
        </p:nvSpPr>
        <p:spPr>
          <a:xfrm>
            <a:off x="4727448" y="1005840"/>
            <a:ext cx="4206240" cy="896112"/>
          </a:xfrm>
          <a:prstGeom prst="rect">
            <a:avLst/>
          </a:prstGeom>
          <a:solidFill>
            <a:srgbClr val="FFFFFF"/>
          </a:solidFill>
          <a:ln/>
          <a:effectLst>
            <a:outerShdw blurRad="101600" dist="38100" dir="8100000" algn="bl" rotWithShape="0">
              <a:srgbClr val="000000">
                <a:alpha val="10000"/>
              </a:srgbClr>
            </a:outerShdw>
          </a:effectLst>
        </p:spPr>
      </p:sp>
      <p:sp>
        <p:nvSpPr>
          <p:cNvPr id="35" name="Shape 33"/>
          <p:cNvSpPr/>
          <p:nvPr/>
        </p:nvSpPr>
        <p:spPr>
          <a:xfrm>
            <a:off x="4663440" y="1014984"/>
            <a:ext cx="64008" cy="896112"/>
          </a:xfrm>
          <a:prstGeom prst="rect">
            <a:avLst/>
          </a:prstGeom>
          <a:solidFill>
            <a:srgbClr val="5A2A7A"/>
          </a:solidFill>
          <a:ln/>
        </p:spPr>
      </p:sp>
      <p:sp>
        <p:nvSpPr>
          <p:cNvPr id="36" name="Text 34"/>
          <p:cNvSpPr/>
          <p:nvPr/>
        </p:nvSpPr>
        <p:spPr>
          <a:xfrm>
            <a:off x="4800600" y="1069848"/>
            <a:ext cx="256032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50" b="1" dirty="0">
                <a:solidFill>
                  <a:srgbClr val="5A2A7A"/>
                </a:solidFill>
              </a:rPr>
              <a:t>Öğr. Gör. Dr. Meltem KAYGUSUZ</a:t>
            </a:r>
            <a:endParaRPr lang="en-US" sz="850" dirty="0"/>
          </a:p>
        </p:txBody>
      </p:sp>
      <p:sp>
        <p:nvSpPr>
          <p:cNvPr id="37" name="Shape 35"/>
          <p:cNvSpPr/>
          <p:nvPr/>
        </p:nvSpPr>
        <p:spPr>
          <a:xfrm>
            <a:off x="7726680" y="1060704"/>
            <a:ext cx="1097280" cy="201168"/>
          </a:xfrm>
          <a:prstGeom prst="rect">
            <a:avLst/>
          </a:prstGeom>
          <a:solidFill>
            <a:srgbClr val="5A2A7A">
              <a:alpha val="20000"/>
            </a:srgbClr>
          </a:solidFill>
          <a:ln/>
        </p:spPr>
      </p:sp>
      <p:sp>
        <p:nvSpPr>
          <p:cNvPr id="38" name="Text 36"/>
          <p:cNvSpPr/>
          <p:nvPr/>
        </p:nvSpPr>
        <p:spPr>
          <a:xfrm>
            <a:off x="7726680" y="1060704"/>
            <a:ext cx="109728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750" dirty="0">
                <a:solidFill>
                  <a:srgbClr val="5A2A7A"/>
                </a:solidFill>
              </a:rPr>
              <a:t>Katılımcı</a:t>
            </a:r>
            <a:endParaRPr lang="en-US" sz="750" dirty="0"/>
          </a:p>
        </p:txBody>
      </p:sp>
      <p:sp>
        <p:nvSpPr>
          <p:cNvPr id="39" name="Text 37"/>
          <p:cNvSpPr/>
          <p:nvPr/>
        </p:nvSpPr>
        <p:spPr>
          <a:xfrm>
            <a:off x="4782965" y="1116548"/>
            <a:ext cx="4005072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3D4F7C"/>
                </a:solidFill>
              </a:rPr>
              <a:t>Winter School on AI for Language Learning, Teaching &amp; Assessment — Perugia, İtalya (19–23 Ocak 2026)</a:t>
            </a:r>
            <a:endParaRPr lang="en-US" sz="850" dirty="0"/>
          </a:p>
        </p:txBody>
      </p:sp>
      <p:sp>
        <p:nvSpPr>
          <p:cNvPr id="40" name="Shape 38"/>
          <p:cNvSpPr/>
          <p:nvPr/>
        </p:nvSpPr>
        <p:spPr>
          <a:xfrm>
            <a:off x="4663440" y="2999232"/>
            <a:ext cx="4206240" cy="896112"/>
          </a:xfrm>
          <a:prstGeom prst="rect">
            <a:avLst/>
          </a:prstGeom>
          <a:solidFill>
            <a:srgbClr val="FFFFFF"/>
          </a:solidFill>
          <a:ln/>
          <a:effectLst>
            <a:outerShdw blurRad="101600" dist="38100" dir="8100000" algn="bl" rotWithShape="0">
              <a:srgbClr val="000000">
                <a:alpha val="10000"/>
              </a:srgbClr>
            </a:outerShdw>
          </a:effectLst>
        </p:spPr>
      </p:sp>
      <p:sp>
        <p:nvSpPr>
          <p:cNvPr id="41" name="Shape 39"/>
          <p:cNvSpPr/>
          <p:nvPr/>
        </p:nvSpPr>
        <p:spPr>
          <a:xfrm>
            <a:off x="4663440" y="2999232"/>
            <a:ext cx="64008" cy="896112"/>
          </a:xfrm>
          <a:prstGeom prst="rect">
            <a:avLst/>
          </a:prstGeom>
          <a:solidFill>
            <a:srgbClr val="1A5A4A"/>
          </a:solidFill>
          <a:ln/>
        </p:spPr>
      </p:sp>
      <p:sp>
        <p:nvSpPr>
          <p:cNvPr id="42" name="Text 40"/>
          <p:cNvSpPr/>
          <p:nvPr/>
        </p:nvSpPr>
        <p:spPr>
          <a:xfrm>
            <a:off x="4800600" y="3054096"/>
            <a:ext cx="256032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50" b="1" dirty="0">
                <a:solidFill>
                  <a:srgbClr val="1A5A4A"/>
                </a:solidFill>
              </a:rPr>
              <a:t>Öğr. Gör. Sena CEVİZCİ</a:t>
            </a:r>
            <a:endParaRPr lang="en-US" sz="850" dirty="0"/>
          </a:p>
        </p:txBody>
      </p:sp>
      <p:sp>
        <p:nvSpPr>
          <p:cNvPr id="43" name="Shape 41"/>
          <p:cNvSpPr/>
          <p:nvPr/>
        </p:nvSpPr>
        <p:spPr>
          <a:xfrm>
            <a:off x="7726680" y="3044952"/>
            <a:ext cx="1097280" cy="201168"/>
          </a:xfrm>
          <a:prstGeom prst="rect">
            <a:avLst/>
          </a:prstGeom>
          <a:solidFill>
            <a:srgbClr val="1A5A4A">
              <a:alpha val="20000"/>
            </a:srgbClr>
          </a:solidFill>
          <a:ln/>
        </p:spPr>
      </p:sp>
      <p:sp>
        <p:nvSpPr>
          <p:cNvPr id="44" name="Text 42"/>
          <p:cNvSpPr/>
          <p:nvPr/>
        </p:nvSpPr>
        <p:spPr>
          <a:xfrm>
            <a:off x="7726680" y="3044952"/>
            <a:ext cx="109728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750" dirty="0">
                <a:solidFill>
                  <a:srgbClr val="1A5A4A"/>
                </a:solidFill>
              </a:rPr>
              <a:t>Katılımcı</a:t>
            </a:r>
            <a:endParaRPr lang="en-US" sz="750" dirty="0"/>
          </a:p>
        </p:txBody>
      </p:sp>
      <p:sp>
        <p:nvSpPr>
          <p:cNvPr id="45" name="Text 43"/>
          <p:cNvSpPr/>
          <p:nvPr/>
        </p:nvSpPr>
        <p:spPr>
          <a:xfrm>
            <a:off x="4800600" y="3291840"/>
            <a:ext cx="4005072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3D4F7C"/>
                </a:solidFill>
              </a:rPr>
              <a:t>FOAI-16: Assessing Grammar &amp; Vocabulary — A Practical Training Workshop (10–11 Nisan 2026)</a:t>
            </a:r>
            <a:endParaRPr lang="en-US" sz="850" dirty="0"/>
          </a:p>
        </p:txBody>
      </p:sp>
      <p:sp>
        <p:nvSpPr>
          <p:cNvPr id="46" name="Shape 44"/>
          <p:cNvSpPr/>
          <p:nvPr/>
        </p:nvSpPr>
        <p:spPr>
          <a:xfrm>
            <a:off x="4663440" y="2011680"/>
            <a:ext cx="4206240" cy="896112"/>
          </a:xfrm>
          <a:prstGeom prst="rect">
            <a:avLst/>
          </a:prstGeom>
          <a:solidFill>
            <a:srgbClr val="FFFFFF"/>
          </a:solidFill>
          <a:ln/>
          <a:effectLst>
            <a:outerShdw blurRad="101600" dist="38100" dir="8100000" algn="bl" rotWithShape="0">
              <a:srgbClr val="000000">
                <a:alpha val="10000"/>
              </a:srgbClr>
            </a:outerShdw>
          </a:effectLst>
        </p:spPr>
      </p:sp>
      <p:sp>
        <p:nvSpPr>
          <p:cNvPr id="47" name="Shape 45"/>
          <p:cNvSpPr/>
          <p:nvPr/>
        </p:nvSpPr>
        <p:spPr>
          <a:xfrm>
            <a:off x="4663440" y="2011680"/>
            <a:ext cx="64008" cy="896112"/>
          </a:xfrm>
          <a:prstGeom prst="rect">
            <a:avLst/>
          </a:prstGeom>
          <a:solidFill>
            <a:srgbClr val="7A3A1A"/>
          </a:solidFill>
          <a:ln/>
        </p:spPr>
      </p:sp>
      <p:sp>
        <p:nvSpPr>
          <p:cNvPr id="48" name="Text 46"/>
          <p:cNvSpPr/>
          <p:nvPr/>
        </p:nvSpPr>
        <p:spPr>
          <a:xfrm>
            <a:off x="4800600" y="2066544"/>
            <a:ext cx="256032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850" b="1" dirty="0" err="1">
                <a:solidFill>
                  <a:srgbClr val="1A5A4A"/>
                </a:solidFill>
              </a:rPr>
              <a:t>Öğr</a:t>
            </a:r>
            <a:r>
              <a:rPr lang="en-US" sz="850" b="1" dirty="0">
                <a:solidFill>
                  <a:srgbClr val="1A5A4A"/>
                </a:solidFill>
              </a:rPr>
              <a:t>. </a:t>
            </a:r>
            <a:r>
              <a:rPr lang="en-US" sz="850" b="1" dirty="0" err="1">
                <a:solidFill>
                  <a:srgbClr val="1A5A4A"/>
                </a:solidFill>
              </a:rPr>
              <a:t>Gör</a:t>
            </a:r>
            <a:r>
              <a:rPr lang="en-US" sz="850" b="1" dirty="0">
                <a:solidFill>
                  <a:srgbClr val="1A5A4A"/>
                </a:solidFill>
              </a:rPr>
              <a:t>. </a:t>
            </a:r>
            <a:r>
              <a:rPr lang="en-US" sz="850" b="1" dirty="0" err="1">
                <a:solidFill>
                  <a:srgbClr val="1A5A4A"/>
                </a:solidFill>
              </a:rPr>
              <a:t>Sena</a:t>
            </a:r>
            <a:r>
              <a:rPr lang="en-US" sz="850" b="1" dirty="0">
                <a:solidFill>
                  <a:srgbClr val="1A5A4A"/>
                </a:solidFill>
              </a:rPr>
              <a:t> CEVİZCİ</a:t>
            </a:r>
            <a:endParaRPr lang="en-US" sz="850" dirty="0"/>
          </a:p>
        </p:txBody>
      </p:sp>
      <p:sp>
        <p:nvSpPr>
          <p:cNvPr id="49" name="Shape 47"/>
          <p:cNvSpPr/>
          <p:nvPr/>
        </p:nvSpPr>
        <p:spPr>
          <a:xfrm>
            <a:off x="7726680" y="2057400"/>
            <a:ext cx="1097280" cy="201168"/>
          </a:xfrm>
          <a:prstGeom prst="rect">
            <a:avLst/>
          </a:prstGeom>
          <a:solidFill>
            <a:srgbClr val="7A3A1A">
              <a:alpha val="20000"/>
            </a:srgbClr>
          </a:solidFill>
          <a:ln/>
        </p:spPr>
      </p:sp>
      <p:sp>
        <p:nvSpPr>
          <p:cNvPr id="50" name="Text 48"/>
          <p:cNvSpPr/>
          <p:nvPr/>
        </p:nvSpPr>
        <p:spPr>
          <a:xfrm>
            <a:off x="7726680" y="2057400"/>
            <a:ext cx="109728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750" dirty="0">
                <a:solidFill>
                  <a:srgbClr val="7A3A1A"/>
                </a:solidFill>
              </a:rPr>
              <a:t>Düzenleyici</a:t>
            </a:r>
            <a:endParaRPr lang="en-US" sz="750" dirty="0"/>
          </a:p>
        </p:txBody>
      </p:sp>
      <p:sp>
        <p:nvSpPr>
          <p:cNvPr id="51" name="Text 49"/>
          <p:cNvSpPr/>
          <p:nvPr/>
        </p:nvSpPr>
        <p:spPr>
          <a:xfrm>
            <a:off x="4818888" y="2084832"/>
            <a:ext cx="4005072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3D4F7C"/>
                </a:solidFill>
              </a:rPr>
              <a:t>Yabancı Dil Eğitiminde Ölçme-Değerlendirme Eğitimi</a:t>
            </a:r>
            <a:endParaRPr lang="en-US" sz="850" dirty="0"/>
          </a:p>
        </p:txBody>
      </p:sp>
      <p:sp>
        <p:nvSpPr>
          <p:cNvPr id="53" name="Text 7"/>
          <p:cNvSpPr/>
          <p:nvPr/>
        </p:nvSpPr>
        <p:spPr>
          <a:xfrm>
            <a:off x="4782965" y="1385316"/>
            <a:ext cx="4005072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850" dirty="0" err="1">
                <a:solidFill>
                  <a:srgbClr val="3D4F7C"/>
                </a:solidFill>
              </a:rPr>
              <a:t>Türk</a:t>
            </a:r>
            <a:r>
              <a:rPr lang="en-US" sz="850" dirty="0">
                <a:solidFill>
                  <a:srgbClr val="3D4F7C"/>
                </a:solidFill>
              </a:rPr>
              <a:t> </a:t>
            </a:r>
            <a:r>
              <a:rPr lang="en-US" sz="850" dirty="0" err="1">
                <a:solidFill>
                  <a:srgbClr val="3D4F7C"/>
                </a:solidFill>
              </a:rPr>
              <a:t>Eğitim</a:t>
            </a:r>
            <a:r>
              <a:rPr lang="en-US" sz="850" dirty="0">
                <a:solidFill>
                  <a:srgbClr val="3D4F7C"/>
                </a:solidFill>
              </a:rPr>
              <a:t> </a:t>
            </a:r>
            <a:r>
              <a:rPr lang="en-US" sz="850" dirty="0" err="1">
                <a:solidFill>
                  <a:srgbClr val="3D4F7C"/>
                </a:solidFill>
              </a:rPr>
              <a:t>Sisteminde</a:t>
            </a:r>
            <a:r>
              <a:rPr lang="en-US" sz="850" dirty="0">
                <a:solidFill>
                  <a:srgbClr val="3D4F7C"/>
                </a:solidFill>
              </a:rPr>
              <a:t> </a:t>
            </a:r>
            <a:r>
              <a:rPr lang="en-US" sz="850" dirty="0" err="1">
                <a:solidFill>
                  <a:srgbClr val="3D4F7C"/>
                </a:solidFill>
              </a:rPr>
              <a:t>Çocuklar</a:t>
            </a:r>
            <a:r>
              <a:rPr lang="en-US" sz="850" dirty="0">
                <a:solidFill>
                  <a:srgbClr val="3D4F7C"/>
                </a:solidFill>
              </a:rPr>
              <a:t> </a:t>
            </a:r>
            <a:r>
              <a:rPr lang="en-US" sz="850" dirty="0" err="1">
                <a:solidFill>
                  <a:srgbClr val="3D4F7C"/>
                </a:solidFill>
              </a:rPr>
              <a:t>İçin</a:t>
            </a:r>
            <a:r>
              <a:rPr lang="en-US" sz="850" dirty="0">
                <a:solidFill>
                  <a:srgbClr val="3D4F7C"/>
                </a:solidFill>
              </a:rPr>
              <a:t> </a:t>
            </a:r>
            <a:r>
              <a:rPr lang="en-US" sz="850" dirty="0" err="1">
                <a:solidFill>
                  <a:srgbClr val="3D4F7C"/>
                </a:solidFill>
              </a:rPr>
              <a:t>Kapsayıcı</a:t>
            </a:r>
            <a:r>
              <a:rPr lang="en-US" sz="850" dirty="0">
                <a:solidFill>
                  <a:srgbClr val="3D4F7C"/>
                </a:solidFill>
              </a:rPr>
              <a:t> </a:t>
            </a:r>
            <a:r>
              <a:rPr lang="en-US" sz="850" dirty="0" err="1">
                <a:solidFill>
                  <a:srgbClr val="3D4F7C"/>
                </a:solidFill>
              </a:rPr>
              <a:t>Eğitimin</a:t>
            </a:r>
            <a:r>
              <a:rPr lang="en-US" sz="850" dirty="0">
                <a:solidFill>
                  <a:srgbClr val="3D4F7C"/>
                </a:solidFill>
              </a:rPr>
              <a:t> </a:t>
            </a:r>
            <a:r>
              <a:rPr lang="en-US" sz="850" dirty="0" err="1">
                <a:solidFill>
                  <a:srgbClr val="3D4F7C"/>
                </a:solidFill>
              </a:rPr>
              <a:t>Desteklenmesi</a:t>
            </a:r>
            <a:r>
              <a:rPr lang="en-US" sz="850" dirty="0">
                <a:solidFill>
                  <a:srgbClr val="3D4F7C"/>
                </a:solidFill>
              </a:rPr>
              <a:t> </a:t>
            </a:r>
            <a:r>
              <a:rPr lang="en-US" sz="850" dirty="0" err="1">
                <a:solidFill>
                  <a:srgbClr val="3D4F7C"/>
                </a:solidFill>
              </a:rPr>
              <a:t>Projesi</a:t>
            </a:r>
            <a:r>
              <a:rPr lang="en-US" sz="850" dirty="0">
                <a:solidFill>
                  <a:srgbClr val="3D4F7C"/>
                </a:solidFill>
              </a:rPr>
              <a:t> (PIKTES) </a:t>
            </a:r>
            <a:r>
              <a:rPr lang="en-US" sz="850" dirty="0" err="1">
                <a:solidFill>
                  <a:srgbClr val="3D4F7C"/>
                </a:solidFill>
              </a:rPr>
              <a:t>İdarecinin</a:t>
            </a:r>
            <a:r>
              <a:rPr lang="en-US" sz="850" dirty="0">
                <a:solidFill>
                  <a:srgbClr val="3D4F7C"/>
                </a:solidFill>
              </a:rPr>
              <a:t> </a:t>
            </a:r>
            <a:r>
              <a:rPr lang="en-US" sz="850" dirty="0" err="1">
                <a:solidFill>
                  <a:srgbClr val="3D4F7C"/>
                </a:solidFill>
              </a:rPr>
              <a:t>Eğitimi</a:t>
            </a:r>
            <a:r>
              <a:rPr lang="en-US" sz="850" dirty="0">
                <a:solidFill>
                  <a:srgbClr val="3D4F7C"/>
                </a:solidFill>
              </a:rPr>
              <a:t> </a:t>
            </a:r>
            <a:r>
              <a:rPr lang="en-US" sz="850" dirty="0" err="1">
                <a:solidFill>
                  <a:srgbClr val="3D4F7C"/>
                </a:solidFill>
              </a:rPr>
              <a:t>Çalıştayı</a:t>
            </a:r>
            <a:r>
              <a:rPr lang="en-US" sz="850" dirty="0">
                <a:solidFill>
                  <a:srgbClr val="3D4F7C"/>
                </a:solidFill>
              </a:rPr>
              <a:t>( Program </a:t>
            </a:r>
            <a:r>
              <a:rPr lang="en-US" sz="850" dirty="0" err="1">
                <a:solidFill>
                  <a:srgbClr val="3D4F7C"/>
                </a:solidFill>
              </a:rPr>
              <a:t>Hazırlama</a:t>
            </a:r>
            <a:r>
              <a:rPr lang="en-US" sz="850" dirty="0">
                <a:solidFill>
                  <a:srgbClr val="3D4F7C"/>
                </a:solidFill>
              </a:rPr>
              <a:t> </a:t>
            </a:r>
            <a:r>
              <a:rPr lang="en-US" sz="850" dirty="0" err="1">
                <a:solidFill>
                  <a:srgbClr val="3D4F7C"/>
                </a:solidFill>
              </a:rPr>
              <a:t>Etabı</a:t>
            </a:r>
            <a:r>
              <a:rPr lang="en-US" sz="850" dirty="0">
                <a:solidFill>
                  <a:srgbClr val="3D4F7C"/>
                </a:solidFill>
              </a:rPr>
              <a:t>)</a:t>
            </a:r>
            <a:endParaRPr lang="en-US" sz="850" dirty="0"/>
          </a:p>
        </p:txBody>
      </p:sp>
      <p:sp>
        <p:nvSpPr>
          <p:cNvPr id="54" name="Shape 14"/>
          <p:cNvSpPr/>
          <p:nvPr/>
        </p:nvSpPr>
        <p:spPr>
          <a:xfrm>
            <a:off x="4663440" y="4006378"/>
            <a:ext cx="4206240" cy="896112"/>
          </a:xfrm>
          <a:prstGeom prst="rect">
            <a:avLst/>
          </a:prstGeom>
          <a:solidFill>
            <a:srgbClr val="FFFFFF"/>
          </a:solidFill>
          <a:ln/>
          <a:effectLst>
            <a:outerShdw blurRad="101600" dist="38100" dir="8100000" algn="bl" rotWithShape="0">
              <a:srgbClr val="000000">
                <a:alpha val="10000"/>
              </a:srgbClr>
            </a:outerShdw>
          </a:effectLst>
        </p:spPr>
      </p:sp>
      <p:sp>
        <p:nvSpPr>
          <p:cNvPr id="55" name="Shape 15"/>
          <p:cNvSpPr/>
          <p:nvPr/>
        </p:nvSpPr>
        <p:spPr>
          <a:xfrm>
            <a:off x="4663440" y="4006378"/>
            <a:ext cx="64008" cy="896112"/>
          </a:xfrm>
          <a:prstGeom prst="rect">
            <a:avLst/>
          </a:prstGeom>
          <a:solidFill>
            <a:srgbClr val="1A4A7A"/>
          </a:solidFill>
          <a:ln/>
        </p:spPr>
      </p:sp>
      <p:sp>
        <p:nvSpPr>
          <p:cNvPr id="56" name="Text 16"/>
          <p:cNvSpPr/>
          <p:nvPr/>
        </p:nvSpPr>
        <p:spPr>
          <a:xfrm>
            <a:off x="4800600" y="4061242"/>
            <a:ext cx="256032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850" b="1" dirty="0" err="1">
                <a:solidFill>
                  <a:srgbClr val="5A2A7A"/>
                </a:solidFill>
              </a:rPr>
              <a:t>Öğr</a:t>
            </a:r>
            <a:r>
              <a:rPr lang="en-US" sz="850" b="1" dirty="0">
                <a:solidFill>
                  <a:srgbClr val="5A2A7A"/>
                </a:solidFill>
              </a:rPr>
              <a:t>. </a:t>
            </a:r>
            <a:r>
              <a:rPr lang="en-US" sz="850" b="1" dirty="0" err="1">
                <a:solidFill>
                  <a:srgbClr val="5A2A7A"/>
                </a:solidFill>
              </a:rPr>
              <a:t>Gör</a:t>
            </a:r>
            <a:r>
              <a:rPr lang="en-US" sz="850" b="1" dirty="0">
                <a:solidFill>
                  <a:srgbClr val="5A2A7A"/>
                </a:solidFill>
              </a:rPr>
              <a:t>. Dr. </a:t>
            </a:r>
            <a:r>
              <a:rPr lang="en-US" sz="850" b="1" dirty="0" err="1">
                <a:solidFill>
                  <a:srgbClr val="5A2A7A"/>
                </a:solidFill>
              </a:rPr>
              <a:t>Meltem</a:t>
            </a:r>
            <a:r>
              <a:rPr lang="en-US" sz="850" b="1" dirty="0">
                <a:solidFill>
                  <a:srgbClr val="5A2A7A"/>
                </a:solidFill>
              </a:rPr>
              <a:t> KAYGUSUZ</a:t>
            </a:r>
            <a:endParaRPr lang="en-US" sz="850" dirty="0"/>
          </a:p>
        </p:txBody>
      </p:sp>
      <p:sp>
        <p:nvSpPr>
          <p:cNvPr id="57" name="Shape 17"/>
          <p:cNvSpPr/>
          <p:nvPr/>
        </p:nvSpPr>
        <p:spPr>
          <a:xfrm>
            <a:off x="7726680" y="4052098"/>
            <a:ext cx="1097280" cy="201168"/>
          </a:xfrm>
          <a:prstGeom prst="rect">
            <a:avLst/>
          </a:prstGeom>
          <a:solidFill>
            <a:srgbClr val="1A4A7A">
              <a:alpha val="20000"/>
            </a:srgbClr>
          </a:solidFill>
          <a:ln/>
        </p:spPr>
      </p:sp>
      <p:sp>
        <p:nvSpPr>
          <p:cNvPr id="58" name="Text 18"/>
          <p:cNvSpPr/>
          <p:nvPr/>
        </p:nvSpPr>
        <p:spPr>
          <a:xfrm>
            <a:off x="7726680" y="4052098"/>
            <a:ext cx="109728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750" dirty="0">
                <a:solidFill>
                  <a:srgbClr val="1A4A7A"/>
                </a:solidFill>
              </a:rPr>
              <a:t>Moderatör/Düzenleyici</a:t>
            </a:r>
            <a:endParaRPr lang="en-US" sz="750" dirty="0"/>
          </a:p>
        </p:txBody>
      </p:sp>
      <p:sp>
        <p:nvSpPr>
          <p:cNvPr id="59" name="Text 19"/>
          <p:cNvSpPr/>
          <p:nvPr/>
        </p:nvSpPr>
        <p:spPr>
          <a:xfrm>
            <a:off x="4800600" y="4298986"/>
            <a:ext cx="4005072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850" dirty="0">
                <a:solidFill>
                  <a:srgbClr val="3D4F7C"/>
                </a:solidFill>
              </a:rPr>
              <a:t>PIKTES </a:t>
            </a:r>
            <a:r>
              <a:rPr lang="en-US" sz="850" dirty="0" err="1">
                <a:solidFill>
                  <a:srgbClr val="3D4F7C"/>
                </a:solidFill>
              </a:rPr>
              <a:t>İdarecinin</a:t>
            </a:r>
            <a:r>
              <a:rPr lang="en-US" sz="850" dirty="0">
                <a:solidFill>
                  <a:srgbClr val="3D4F7C"/>
                </a:solidFill>
              </a:rPr>
              <a:t> </a:t>
            </a:r>
            <a:r>
              <a:rPr lang="en-US" sz="850" dirty="0" err="1">
                <a:solidFill>
                  <a:srgbClr val="3D4F7C"/>
                </a:solidFill>
              </a:rPr>
              <a:t>Eğitimi</a:t>
            </a:r>
            <a:r>
              <a:rPr lang="en-US" sz="850" dirty="0">
                <a:solidFill>
                  <a:srgbClr val="3D4F7C"/>
                </a:solidFill>
              </a:rPr>
              <a:t> </a:t>
            </a:r>
            <a:r>
              <a:rPr lang="en-US" sz="850" dirty="0" err="1">
                <a:solidFill>
                  <a:srgbClr val="3D4F7C"/>
                </a:solidFill>
              </a:rPr>
              <a:t>Çalıştayı</a:t>
            </a:r>
            <a:r>
              <a:rPr lang="en-US" sz="850" dirty="0">
                <a:solidFill>
                  <a:srgbClr val="3D4F7C"/>
                </a:solidFill>
              </a:rPr>
              <a:t> ( </a:t>
            </a:r>
            <a:r>
              <a:rPr lang="en-US" sz="850" dirty="0" err="1">
                <a:solidFill>
                  <a:srgbClr val="3D4F7C"/>
                </a:solidFill>
              </a:rPr>
              <a:t>Eğitim</a:t>
            </a:r>
            <a:r>
              <a:rPr lang="en-US" sz="850" dirty="0">
                <a:solidFill>
                  <a:srgbClr val="3D4F7C"/>
                </a:solidFill>
              </a:rPr>
              <a:t> </a:t>
            </a:r>
            <a:r>
              <a:rPr lang="en-US" sz="850" dirty="0" err="1">
                <a:solidFill>
                  <a:srgbClr val="3D4F7C"/>
                </a:solidFill>
              </a:rPr>
              <a:t>Etabı</a:t>
            </a:r>
            <a:r>
              <a:rPr lang="en-US" sz="850" dirty="0">
                <a:solidFill>
                  <a:srgbClr val="3D4F7C"/>
                </a:solidFill>
              </a:rPr>
              <a:t>)</a:t>
            </a:r>
            <a:endParaRPr lang="en-US" sz="850" dirty="0"/>
          </a:p>
        </p:txBody>
      </p:sp>
      <p:sp>
        <p:nvSpPr>
          <p:cNvPr id="60" name="Shape 26"/>
          <p:cNvSpPr/>
          <p:nvPr/>
        </p:nvSpPr>
        <p:spPr>
          <a:xfrm>
            <a:off x="320040" y="4006378"/>
            <a:ext cx="4206240" cy="896112"/>
          </a:xfrm>
          <a:prstGeom prst="rect">
            <a:avLst/>
          </a:prstGeom>
          <a:solidFill>
            <a:srgbClr val="FFFFFF"/>
          </a:solidFill>
          <a:ln/>
          <a:effectLst>
            <a:outerShdw blurRad="101600" dist="38100" dir="8100000" algn="bl" rotWithShape="0">
              <a:srgbClr val="000000">
                <a:alpha val="10000"/>
              </a:srgbClr>
            </a:outerShdw>
          </a:effectLst>
        </p:spPr>
      </p:sp>
      <p:sp>
        <p:nvSpPr>
          <p:cNvPr id="61" name="Shape 27"/>
          <p:cNvSpPr/>
          <p:nvPr/>
        </p:nvSpPr>
        <p:spPr>
          <a:xfrm>
            <a:off x="320040" y="4006378"/>
            <a:ext cx="64008" cy="896112"/>
          </a:xfrm>
          <a:prstGeom prst="rect">
            <a:avLst/>
          </a:prstGeom>
          <a:solidFill>
            <a:srgbClr val="1A4A7A"/>
          </a:solidFill>
          <a:ln/>
        </p:spPr>
      </p:sp>
      <p:sp>
        <p:nvSpPr>
          <p:cNvPr id="62" name="Text 28"/>
          <p:cNvSpPr/>
          <p:nvPr/>
        </p:nvSpPr>
        <p:spPr>
          <a:xfrm>
            <a:off x="457200" y="4061242"/>
            <a:ext cx="256032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850" b="1" dirty="0" err="1">
                <a:solidFill>
                  <a:srgbClr val="5A2A7A"/>
                </a:solidFill>
              </a:rPr>
              <a:t>Öğr</a:t>
            </a:r>
            <a:r>
              <a:rPr lang="en-US" sz="850" b="1" dirty="0">
                <a:solidFill>
                  <a:srgbClr val="5A2A7A"/>
                </a:solidFill>
              </a:rPr>
              <a:t>. </a:t>
            </a:r>
            <a:r>
              <a:rPr lang="en-US" sz="850" b="1" dirty="0" err="1">
                <a:solidFill>
                  <a:srgbClr val="5A2A7A"/>
                </a:solidFill>
              </a:rPr>
              <a:t>Gör</a:t>
            </a:r>
            <a:r>
              <a:rPr lang="en-US" sz="850" b="1" dirty="0">
                <a:solidFill>
                  <a:srgbClr val="5A2A7A"/>
                </a:solidFill>
              </a:rPr>
              <a:t>. Dr. </a:t>
            </a:r>
            <a:r>
              <a:rPr lang="en-US" sz="850" b="1" dirty="0" err="1">
                <a:solidFill>
                  <a:srgbClr val="5A2A7A"/>
                </a:solidFill>
              </a:rPr>
              <a:t>Meltem</a:t>
            </a:r>
            <a:r>
              <a:rPr lang="en-US" sz="850" b="1" dirty="0">
                <a:solidFill>
                  <a:srgbClr val="5A2A7A"/>
                </a:solidFill>
              </a:rPr>
              <a:t> KAYGUSUZ</a:t>
            </a:r>
            <a:endParaRPr lang="en-US" sz="850" dirty="0"/>
          </a:p>
        </p:txBody>
      </p:sp>
      <p:sp>
        <p:nvSpPr>
          <p:cNvPr id="63" name="Shape 29"/>
          <p:cNvSpPr/>
          <p:nvPr/>
        </p:nvSpPr>
        <p:spPr>
          <a:xfrm>
            <a:off x="3383280" y="4052098"/>
            <a:ext cx="1097280" cy="201168"/>
          </a:xfrm>
          <a:prstGeom prst="rect">
            <a:avLst/>
          </a:prstGeom>
          <a:solidFill>
            <a:srgbClr val="1A4A7A">
              <a:alpha val="20000"/>
            </a:srgbClr>
          </a:solidFill>
          <a:ln/>
        </p:spPr>
      </p:sp>
      <p:sp>
        <p:nvSpPr>
          <p:cNvPr id="64" name="Text 30"/>
          <p:cNvSpPr/>
          <p:nvPr/>
        </p:nvSpPr>
        <p:spPr>
          <a:xfrm>
            <a:off x="3383280" y="4052098"/>
            <a:ext cx="109728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tr-TR" sz="750" dirty="0" err="1">
                <a:solidFill>
                  <a:srgbClr val="1A4A7A"/>
                </a:solidFill>
              </a:rPr>
              <a:t>Erasmus</a:t>
            </a:r>
            <a:r>
              <a:rPr lang="tr-TR" sz="750" dirty="0">
                <a:solidFill>
                  <a:srgbClr val="1A4A7A"/>
                </a:solidFill>
              </a:rPr>
              <a:t>+</a:t>
            </a:r>
            <a:endParaRPr lang="en-US" sz="750" dirty="0"/>
          </a:p>
        </p:txBody>
      </p:sp>
      <p:sp>
        <p:nvSpPr>
          <p:cNvPr id="65" name="Text 31"/>
          <p:cNvSpPr/>
          <p:nvPr/>
        </p:nvSpPr>
        <p:spPr>
          <a:xfrm>
            <a:off x="457200" y="4298986"/>
            <a:ext cx="4005072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850" dirty="0">
                <a:solidFill>
                  <a:srgbClr val="3D4F7C"/>
                </a:solidFill>
              </a:rPr>
              <a:t>ERASMUS KA131 </a:t>
            </a:r>
            <a:r>
              <a:rPr lang="en-US" sz="850" dirty="0" err="1">
                <a:solidFill>
                  <a:srgbClr val="3D4F7C"/>
                </a:solidFill>
              </a:rPr>
              <a:t>Personel</a:t>
            </a:r>
            <a:r>
              <a:rPr lang="en-US" sz="850" dirty="0">
                <a:solidFill>
                  <a:srgbClr val="3D4F7C"/>
                </a:solidFill>
              </a:rPr>
              <a:t> </a:t>
            </a:r>
            <a:r>
              <a:rPr lang="en-US" sz="850" dirty="0" err="1">
                <a:solidFill>
                  <a:srgbClr val="3D4F7C"/>
                </a:solidFill>
              </a:rPr>
              <a:t>Hareketliliği</a:t>
            </a:r>
            <a:endParaRPr lang="en-US" sz="850" dirty="0"/>
          </a:p>
        </p:txBody>
      </p:sp>
      <p:sp>
        <p:nvSpPr>
          <p:cNvPr id="66" name="Text 43"/>
          <p:cNvSpPr/>
          <p:nvPr/>
        </p:nvSpPr>
        <p:spPr>
          <a:xfrm>
            <a:off x="438912" y="3285309"/>
            <a:ext cx="4005072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tr-TR" sz="850" dirty="0" err="1">
                <a:solidFill>
                  <a:srgbClr val="3D4F7C"/>
                </a:solidFill>
              </a:rPr>
              <a:t>The</a:t>
            </a:r>
            <a:r>
              <a:rPr lang="tr-TR" sz="850" dirty="0">
                <a:solidFill>
                  <a:srgbClr val="3D4F7C"/>
                </a:solidFill>
              </a:rPr>
              <a:t> </a:t>
            </a:r>
            <a:r>
              <a:rPr lang="tr-TR" sz="850" dirty="0" err="1">
                <a:solidFill>
                  <a:srgbClr val="3D4F7C"/>
                </a:solidFill>
              </a:rPr>
              <a:t>Fourth</a:t>
            </a:r>
            <a:r>
              <a:rPr lang="tr-TR" sz="850" dirty="0">
                <a:solidFill>
                  <a:srgbClr val="3D4F7C"/>
                </a:solidFill>
              </a:rPr>
              <a:t> International Language-</a:t>
            </a:r>
            <a:r>
              <a:rPr lang="tr-TR" sz="850" dirty="0" err="1">
                <a:solidFill>
                  <a:srgbClr val="3D4F7C"/>
                </a:solidFill>
              </a:rPr>
              <a:t>for</a:t>
            </a:r>
            <a:r>
              <a:rPr lang="tr-TR" sz="850" dirty="0">
                <a:solidFill>
                  <a:srgbClr val="3D4F7C"/>
                </a:solidFill>
              </a:rPr>
              <a:t>-ALL Conference (LfAC’25).</a:t>
            </a:r>
            <a:endParaRPr lang="en-US" sz="850" dirty="0"/>
          </a:p>
        </p:txBody>
      </p:sp>
      <p:sp>
        <p:nvSpPr>
          <p:cNvPr id="67" name="Shape 41"/>
          <p:cNvSpPr/>
          <p:nvPr/>
        </p:nvSpPr>
        <p:spPr>
          <a:xfrm>
            <a:off x="3401568" y="3457738"/>
            <a:ext cx="1097280" cy="201168"/>
          </a:xfrm>
          <a:prstGeom prst="rect">
            <a:avLst/>
          </a:prstGeom>
          <a:solidFill>
            <a:srgbClr val="1A5A4A">
              <a:alpha val="20000"/>
            </a:srgbClr>
          </a:solidFill>
          <a:ln/>
        </p:spPr>
        <p:txBody>
          <a:bodyPr/>
          <a:lstStyle/>
          <a:p>
            <a:endParaRPr lang="tr-TR" dirty="0"/>
          </a:p>
        </p:txBody>
      </p:sp>
      <p:sp>
        <p:nvSpPr>
          <p:cNvPr id="68" name="Text 42"/>
          <p:cNvSpPr/>
          <p:nvPr/>
        </p:nvSpPr>
        <p:spPr>
          <a:xfrm>
            <a:off x="3401568" y="3457738"/>
            <a:ext cx="109728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750" dirty="0">
                <a:solidFill>
                  <a:srgbClr val="1A5A4A"/>
                </a:solidFill>
              </a:rPr>
              <a:t>Katılımcı</a:t>
            </a:r>
            <a:endParaRPr lang="en-US" sz="75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1A2A5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-914400" y="-914400"/>
            <a:ext cx="4572000" cy="4572000"/>
          </a:xfrm>
          <a:prstGeom prst="ellipse">
            <a:avLst/>
          </a:prstGeom>
          <a:solidFill>
            <a:srgbClr val="FFFFFF">
              <a:alpha val="6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6400800" y="2743200"/>
            <a:ext cx="3657600" cy="3657600"/>
          </a:xfrm>
          <a:prstGeom prst="ellipse">
            <a:avLst/>
          </a:prstGeom>
          <a:solidFill>
            <a:srgbClr val="C8A951">
              <a:alpha val="10000"/>
            </a:srgbClr>
          </a:solidFill>
          <a:ln/>
        </p:spPr>
      </p:sp>
      <p:sp>
        <p:nvSpPr>
          <p:cNvPr id="4" name="Shape 2"/>
          <p:cNvSpPr/>
          <p:nvPr/>
        </p:nvSpPr>
        <p:spPr>
          <a:xfrm>
            <a:off x="0" y="0"/>
            <a:ext cx="164592" cy="5143500"/>
          </a:xfrm>
          <a:prstGeom prst="rect">
            <a:avLst/>
          </a:prstGeom>
          <a:solidFill>
            <a:srgbClr val="C8A951"/>
          </a:solidFill>
          <a:ln/>
        </p:spPr>
      </p:sp>
      <p:sp>
        <p:nvSpPr>
          <p:cNvPr id="5" name="Text 3"/>
          <p:cNvSpPr/>
          <p:nvPr/>
        </p:nvSpPr>
        <p:spPr>
          <a:xfrm>
            <a:off x="457200" y="548640"/>
            <a:ext cx="822960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kern="0" spc="300" dirty="0">
                <a:solidFill>
                  <a:srgbClr val="C8A951"/>
                </a:solidFill>
              </a:rPr>
              <a:t>ÖNÜMÜZDEKÎ DÖNEM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457200" y="960120"/>
            <a:ext cx="82296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5200" b="1" dirty="0">
                <a:solidFill>
                  <a:srgbClr val="FFFFFF"/>
                </a:solidFill>
              </a:rPr>
              <a:t>MOCA 2027</a:t>
            </a:r>
            <a:endParaRPr lang="en-US" sz="5200" dirty="0"/>
          </a:p>
        </p:txBody>
      </p:sp>
      <p:sp>
        <p:nvSpPr>
          <p:cNvPr id="7" name="Text 5"/>
          <p:cNvSpPr/>
          <p:nvPr/>
        </p:nvSpPr>
        <p:spPr>
          <a:xfrm>
            <a:off x="457200" y="2011680"/>
            <a:ext cx="8229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800" i="1" dirty="0">
                <a:solidFill>
                  <a:srgbClr val="AABBDD"/>
                </a:solidFill>
              </a:rPr>
              <a:t>Meeting of Change Agents</a:t>
            </a:r>
            <a:endParaRPr lang="en-US" sz="1800" dirty="0"/>
          </a:p>
        </p:txBody>
      </p:sp>
      <p:sp>
        <p:nvSpPr>
          <p:cNvPr id="8" name="Shape 6"/>
          <p:cNvSpPr/>
          <p:nvPr/>
        </p:nvSpPr>
        <p:spPr>
          <a:xfrm>
            <a:off x="457200" y="2606040"/>
            <a:ext cx="2011680" cy="45720"/>
          </a:xfrm>
          <a:prstGeom prst="rect">
            <a:avLst/>
          </a:prstGeom>
          <a:solidFill>
            <a:srgbClr val="C8A951"/>
          </a:solidFill>
          <a:ln/>
        </p:spPr>
      </p:sp>
      <p:sp>
        <p:nvSpPr>
          <p:cNvPr id="9" name="Text 7"/>
          <p:cNvSpPr/>
          <p:nvPr/>
        </p:nvSpPr>
        <p:spPr>
          <a:xfrm>
            <a:off x="457200" y="2743200"/>
            <a:ext cx="7772400" cy="1280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C8A951"/>
                </a:solidFill>
              </a:rPr>
              <a:t>Tarsus Üniversitesi</a:t>
            </a:r>
            <a:r>
              <a:rPr lang="en-US" sz="1400" dirty="0">
                <a:solidFill>
                  <a:srgbClr val="FFFFFF"/>
                </a:solidFill>
              </a:rPr>
              <a:t> olarak gelecek yıl MOCA buluşmasına ev sahipliği yapacağız!
</a:t>
            </a:r>
            <a:r>
              <a:rPr lang="en-US" sz="1400" i="1" dirty="0">
                <a:solidFill>
                  <a:srgbClr val="AABBDD"/>
                </a:solidFill>
              </a:rPr>
              <a:t>17 Nisan 2027  •  Tarsus Üniversitesi, Mersin</a:t>
            </a:r>
            <a:endParaRPr lang="en-US" sz="1400" dirty="0"/>
          </a:p>
        </p:txBody>
      </p:sp>
      <p:sp>
        <p:nvSpPr>
          <p:cNvPr id="10" name="Shape 8"/>
          <p:cNvSpPr/>
          <p:nvPr/>
        </p:nvSpPr>
        <p:spPr>
          <a:xfrm>
            <a:off x="457200" y="4206240"/>
            <a:ext cx="8229600" cy="658368"/>
          </a:xfrm>
          <a:prstGeom prst="rect">
            <a:avLst/>
          </a:prstGeom>
          <a:solidFill>
            <a:srgbClr val="FFFFFF">
              <a:alpha val="12000"/>
            </a:srgbClr>
          </a:solidFill>
          <a:ln/>
        </p:spPr>
      </p:sp>
      <p:sp>
        <p:nvSpPr>
          <p:cNvPr id="11" name="Text 9"/>
          <p:cNvSpPr/>
          <p:nvPr/>
        </p:nvSpPr>
        <p:spPr>
          <a:xfrm>
            <a:off x="548640" y="4206240"/>
            <a:ext cx="8046720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50" dirty="0">
                <a:solidFill>
                  <a:srgbClr val="AABBDD"/>
                </a:solidFill>
              </a:rPr>
              <a:t>YDYO Yabancı Diller Yüksekokulu  |  2025–2026 Akademik Yıl Değerlendirmesi  |  Haziran 2026</a:t>
            </a:r>
            <a:endParaRPr lang="en-US" sz="95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6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226978" y="0"/>
            <a:ext cx="8917021" cy="914400"/>
          </a:xfrm>
          <a:prstGeom prst="rect">
            <a:avLst/>
          </a:prstGeom>
          <a:solidFill>
            <a:srgbClr val="1A2A5E"/>
          </a:solidFill>
          <a:ln/>
        </p:spPr>
      </p:sp>
      <p:sp>
        <p:nvSpPr>
          <p:cNvPr id="3" name="Text 1"/>
          <p:cNvSpPr/>
          <p:nvPr/>
        </p:nvSpPr>
        <p:spPr>
          <a:xfrm>
            <a:off x="365760" y="0"/>
            <a:ext cx="841248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tr-TR" b="1" dirty="0">
                <a:solidFill>
                  <a:srgbClr val="FFFFFF"/>
                </a:solidFill>
              </a:rPr>
              <a:t>7</a:t>
            </a:r>
            <a:r>
              <a:rPr lang="en-US" sz="1800" b="1" dirty="0">
                <a:solidFill>
                  <a:srgbClr val="FFFFFF"/>
                </a:solidFill>
              </a:rPr>
              <a:t>.  </a:t>
            </a:r>
            <a:r>
              <a:rPr lang="tr-TR" b="1" dirty="0">
                <a:solidFill>
                  <a:srgbClr val="FFFFFF"/>
                </a:solidFill>
              </a:rPr>
              <a:t>SOSYAL, KÜLTÜREL VE SPORTİF FAALİYETLER</a:t>
            </a:r>
            <a:endParaRPr lang="en-US" sz="1800" dirty="0"/>
          </a:p>
        </p:txBody>
      </p:sp>
      <p:sp>
        <p:nvSpPr>
          <p:cNvPr id="10" name="Shape 8"/>
          <p:cNvSpPr/>
          <p:nvPr/>
        </p:nvSpPr>
        <p:spPr>
          <a:xfrm>
            <a:off x="166052" y="1180289"/>
            <a:ext cx="8657908" cy="3310906"/>
          </a:xfrm>
          <a:prstGeom prst="rect">
            <a:avLst/>
          </a:prstGeom>
          <a:solidFill>
            <a:srgbClr val="FFFFFF"/>
          </a:solidFill>
          <a:ln/>
          <a:effectLst>
            <a:outerShdw blurRad="101600" dist="38100" dir="8100000" algn="bl" rotWithShape="0">
              <a:srgbClr val="000000">
                <a:alpha val="10000"/>
              </a:srgbClr>
            </a:outerShdw>
          </a:effectLst>
        </p:spPr>
      </p:sp>
      <p:sp>
        <p:nvSpPr>
          <p:cNvPr id="12" name="Text 10"/>
          <p:cNvSpPr/>
          <p:nvPr/>
        </p:nvSpPr>
        <p:spPr>
          <a:xfrm>
            <a:off x="4800600" y="1060704"/>
            <a:ext cx="256032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endParaRPr lang="en-US" sz="850" dirty="0"/>
          </a:p>
        </p:txBody>
      </p:sp>
      <p:sp>
        <p:nvSpPr>
          <p:cNvPr id="14" name="Text 12"/>
          <p:cNvSpPr/>
          <p:nvPr/>
        </p:nvSpPr>
        <p:spPr>
          <a:xfrm>
            <a:off x="7726680" y="1051560"/>
            <a:ext cx="109728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endParaRPr lang="en-US" sz="750" dirty="0"/>
          </a:p>
        </p:txBody>
      </p:sp>
      <p:sp>
        <p:nvSpPr>
          <p:cNvPr id="15" name="Text 13"/>
          <p:cNvSpPr/>
          <p:nvPr/>
        </p:nvSpPr>
        <p:spPr>
          <a:xfrm>
            <a:off x="4800600" y="1298448"/>
            <a:ext cx="4005072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sz="850" dirty="0"/>
          </a:p>
        </p:txBody>
      </p:sp>
      <p:sp>
        <p:nvSpPr>
          <p:cNvPr id="47" name="Shape 12"/>
          <p:cNvSpPr/>
          <p:nvPr/>
        </p:nvSpPr>
        <p:spPr>
          <a:xfrm>
            <a:off x="226977" y="941832"/>
            <a:ext cx="8596983" cy="31089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txBody>
          <a:bodyPr/>
          <a:lstStyle/>
          <a:p>
            <a:r>
              <a:rPr lang="tr-TR" sz="1600" dirty="0"/>
              <a:t>REKTÖRLÜK GÜZ-BAHAR YARIYILI STREETBALL-VOLEYBOL-FUTBOL TURNUVASI</a:t>
            </a:r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978" y="1298448"/>
            <a:ext cx="3009090" cy="2993103"/>
          </a:xfrm>
          <a:prstGeom prst="rect">
            <a:avLst/>
          </a:prstGeom>
        </p:spPr>
      </p:pic>
      <p:pic>
        <p:nvPicPr>
          <p:cNvPr id="5" name="Resim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6995" y="1298448"/>
            <a:ext cx="3066496" cy="2993103"/>
          </a:xfrm>
          <a:prstGeom prst="rect">
            <a:avLst/>
          </a:prstGeom>
        </p:spPr>
      </p:pic>
      <p:pic>
        <p:nvPicPr>
          <p:cNvPr id="6" name="Resim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24418" y="1280160"/>
            <a:ext cx="2661215" cy="30113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029793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6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226978" y="0"/>
            <a:ext cx="8917021" cy="752272"/>
          </a:xfrm>
          <a:prstGeom prst="rect">
            <a:avLst/>
          </a:prstGeom>
          <a:solidFill>
            <a:srgbClr val="1A2A5E"/>
          </a:solidFill>
          <a:ln/>
        </p:spPr>
      </p:sp>
      <p:sp>
        <p:nvSpPr>
          <p:cNvPr id="3" name="Text 1"/>
          <p:cNvSpPr/>
          <p:nvPr/>
        </p:nvSpPr>
        <p:spPr>
          <a:xfrm>
            <a:off x="365760" y="0"/>
            <a:ext cx="841248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tr-TR" b="1" dirty="0">
                <a:solidFill>
                  <a:srgbClr val="FFFFFF"/>
                </a:solidFill>
              </a:rPr>
              <a:t>7</a:t>
            </a:r>
            <a:r>
              <a:rPr lang="en-US" sz="1800" b="1" dirty="0">
                <a:solidFill>
                  <a:srgbClr val="FFFFFF"/>
                </a:solidFill>
              </a:rPr>
              <a:t>.  </a:t>
            </a:r>
            <a:r>
              <a:rPr lang="tr-TR" b="1" dirty="0">
                <a:solidFill>
                  <a:srgbClr val="FFFFFF"/>
                </a:solidFill>
              </a:rPr>
              <a:t>SOSYAL, KÜLTÜREL VE SPORTİF FAALİYETLER</a:t>
            </a:r>
            <a:endParaRPr lang="en-US" sz="1800" dirty="0"/>
          </a:p>
        </p:txBody>
      </p:sp>
      <p:sp>
        <p:nvSpPr>
          <p:cNvPr id="10" name="Shape 8"/>
          <p:cNvSpPr/>
          <p:nvPr/>
        </p:nvSpPr>
        <p:spPr>
          <a:xfrm>
            <a:off x="166052" y="1180289"/>
            <a:ext cx="8657908" cy="3310906"/>
          </a:xfrm>
          <a:prstGeom prst="rect">
            <a:avLst/>
          </a:prstGeom>
          <a:solidFill>
            <a:srgbClr val="FFFFFF"/>
          </a:solidFill>
          <a:ln/>
          <a:effectLst>
            <a:outerShdw blurRad="101600" dist="38100" dir="8100000" algn="bl" rotWithShape="0">
              <a:srgbClr val="000000">
                <a:alpha val="10000"/>
              </a:srgbClr>
            </a:outerShdw>
          </a:effectLst>
        </p:spPr>
      </p:sp>
      <p:sp>
        <p:nvSpPr>
          <p:cNvPr id="12" name="Text 10"/>
          <p:cNvSpPr/>
          <p:nvPr/>
        </p:nvSpPr>
        <p:spPr>
          <a:xfrm>
            <a:off x="4800600" y="1060704"/>
            <a:ext cx="256032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endParaRPr lang="en-US" sz="850" dirty="0"/>
          </a:p>
        </p:txBody>
      </p:sp>
      <p:sp>
        <p:nvSpPr>
          <p:cNvPr id="14" name="Text 12"/>
          <p:cNvSpPr/>
          <p:nvPr/>
        </p:nvSpPr>
        <p:spPr>
          <a:xfrm>
            <a:off x="7726680" y="1051560"/>
            <a:ext cx="109728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endParaRPr lang="en-US" sz="750" dirty="0"/>
          </a:p>
        </p:txBody>
      </p:sp>
      <p:sp>
        <p:nvSpPr>
          <p:cNvPr id="15" name="Text 13"/>
          <p:cNvSpPr/>
          <p:nvPr/>
        </p:nvSpPr>
        <p:spPr>
          <a:xfrm>
            <a:off x="4800600" y="1298448"/>
            <a:ext cx="4005072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sz="850" dirty="0"/>
          </a:p>
        </p:txBody>
      </p:sp>
      <p:pic>
        <p:nvPicPr>
          <p:cNvPr id="27" name="Resim 2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052" y="1699421"/>
            <a:ext cx="8917022" cy="2791773"/>
          </a:xfrm>
          <a:prstGeom prst="rect">
            <a:avLst/>
          </a:prstGeom>
        </p:spPr>
      </p:pic>
      <p:sp>
        <p:nvSpPr>
          <p:cNvPr id="47" name="Shape 12"/>
          <p:cNvSpPr/>
          <p:nvPr/>
        </p:nvSpPr>
        <p:spPr>
          <a:xfrm>
            <a:off x="226978" y="737064"/>
            <a:ext cx="8780834" cy="91663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txBody>
          <a:bodyPr/>
          <a:lstStyle/>
          <a:p>
            <a:r>
              <a:rPr lang="tr-TR" sz="1200" dirty="0"/>
              <a:t>REKTÖRLÜK GÜZ VE BAHAR YARIYILI STREETBALL-VOLEYBOL-FUTBOL TURNUVASI KUPA LİSTESİ</a:t>
            </a:r>
          </a:p>
          <a:p>
            <a:r>
              <a:rPr lang="tr-TR" sz="1200" dirty="0"/>
              <a:t>4 Adet Birincilik (Şampiyonluk) Kupası</a:t>
            </a:r>
          </a:p>
          <a:p>
            <a:r>
              <a:rPr lang="tr-TR" sz="1200" dirty="0"/>
              <a:t>1 Adet Süper Kupa</a:t>
            </a:r>
          </a:p>
          <a:p>
            <a:r>
              <a:rPr lang="tr-TR" sz="1200" dirty="0"/>
              <a:t>3 Adet İkincilik Kupası</a:t>
            </a:r>
          </a:p>
          <a:p>
            <a:r>
              <a:rPr lang="tr-TR" sz="1200" dirty="0"/>
              <a:t>2 Adet Üçüncülük Kupası</a:t>
            </a:r>
          </a:p>
          <a:p>
            <a:endParaRPr lang="tr-TR" sz="1600" dirty="0"/>
          </a:p>
        </p:txBody>
      </p:sp>
    </p:spTree>
    <p:extLst>
      <p:ext uri="{BB962C8B-B14F-4D97-AF65-F5344CB8AC3E}">
        <p14:creationId xmlns:p14="http://schemas.microsoft.com/office/powerpoint/2010/main" val="236962160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1434</TotalTime>
  <Words>1809</Words>
  <Application>Microsoft Office PowerPoint</Application>
  <PresentationFormat>Ekran Gösterisi (16:9)</PresentationFormat>
  <Paragraphs>450</Paragraphs>
  <Slides>26</Slides>
  <Notes>21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4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26</vt:i4>
      </vt:variant>
    </vt:vector>
  </HeadingPairs>
  <TitlesOfParts>
    <vt:vector size="31" baseType="lpstr">
      <vt:lpstr>Arial</vt:lpstr>
      <vt:lpstr>Calibri</vt:lpstr>
      <vt:lpstr>Times New Roman</vt:lpstr>
      <vt:lpstr>Wingdings</vt:lpstr>
      <vt:lpstr>Office Theme</vt:lpstr>
      <vt:lpstr>PowerPoint Sunusu</vt:lpstr>
      <vt:lpstr>Yabancı Diller Yüksekokulumuz  2021 yılında Cumhurbaşkanı Kararı ile Rektörlüğe bağlı olarak kurulmuştur.  Beraberinde Rektörlüğe bağlı Ortak Dersler Bölümü'nde yabancı dil derslerini yürüten öğretim elemanlarının kadrosu Yüksekokulumuza aktarılmıştır.</vt:lpstr>
      <vt:lpstr>PowerPoint Sunusu</vt:lpstr>
      <vt:lpstr>PowerPoint Sunusu</vt:lpstr>
      <vt:lpstr>PowerPoint Sunusu</vt:lpstr>
      <vt:lpstr>PowerPoint Sunusu</vt:lpstr>
      <vt:lpstr>PowerPoint Sunusu</vt:lpstr>
      <vt:lpstr>Akademik Personel Ders Yükü</vt:lpstr>
      <vt:lpstr>PowerPoint Sunusu</vt:lpstr>
      <vt:lpstr>PowerPoint Sunusu</vt:lpstr>
      <vt:lpstr>Hazırlık Programı Akreditasyon İçin Ne Kadar Hazır</vt:lpstr>
      <vt:lpstr>Hazırlık Programı Akreditasyon İçin Ne Kadar Hazır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YDYO 2025–2026 Akademik Yıl Değerlendirmesi</dc:title>
  <dc:subject>PptxGenJS Presentation</dc:subject>
  <dc:creator>PptxGenJS</dc:creator>
  <cp:lastModifiedBy>Nart Koç</cp:lastModifiedBy>
  <cp:revision>73</cp:revision>
  <dcterms:created xsi:type="dcterms:W3CDTF">2026-06-04T08:08:56Z</dcterms:created>
  <dcterms:modified xsi:type="dcterms:W3CDTF">2026-06-16T20:25:26Z</dcterms:modified>
</cp:coreProperties>
</file>